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35" r:id="rId2"/>
    <p:sldId id="342" r:id="rId3"/>
    <p:sldId id="256" r:id="rId4"/>
    <p:sldId id="359" r:id="rId5"/>
    <p:sldId id="358" r:id="rId6"/>
    <p:sldId id="259" r:id="rId7"/>
    <p:sldId id="361" r:id="rId8"/>
    <p:sldId id="360" r:id="rId9"/>
    <p:sldId id="268" r:id="rId10"/>
    <p:sldId id="274" r:id="rId11"/>
    <p:sldId id="338" r:id="rId12"/>
    <p:sldId id="339" r:id="rId13"/>
    <p:sldId id="340" r:id="rId14"/>
    <p:sldId id="341" r:id="rId15"/>
    <p:sldId id="343" r:id="rId16"/>
    <p:sldId id="337" r:id="rId17"/>
    <p:sldId id="275" r:id="rId18"/>
    <p:sldId id="336" r:id="rId19"/>
    <p:sldId id="362" r:id="rId20"/>
    <p:sldId id="363" r:id="rId21"/>
    <p:sldId id="345" r:id="rId22"/>
    <p:sldId id="347" r:id="rId23"/>
    <p:sldId id="349" r:id="rId24"/>
    <p:sldId id="350" r:id="rId25"/>
    <p:sldId id="351" r:id="rId26"/>
    <p:sldId id="356" r:id="rId27"/>
    <p:sldId id="354" r:id="rId28"/>
    <p:sldId id="355" r:id="rId29"/>
    <p:sldId id="353" r:id="rId30"/>
    <p:sldId id="269" r:id="rId31"/>
    <p:sldId id="271" r:id="rId32"/>
    <p:sldId id="270" r:id="rId33"/>
    <p:sldId id="272" r:id="rId34"/>
    <p:sldId id="273" r:id="rId35"/>
    <p:sldId id="267" r:id="rId36"/>
  </p:sldIdLst>
  <p:sldSz cx="106934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491" autoAdjust="0"/>
  </p:normalViewPr>
  <p:slideViewPr>
    <p:cSldViewPr snapToGrid="0">
      <p:cViewPr varScale="1">
        <p:scale>
          <a:sx n="203" d="100"/>
          <a:sy n="203" d="100"/>
        </p:scale>
        <p:origin x="6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368ACD3-7679-22E9-9132-ECDBF22618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272A8B-1C1C-EB04-4BDC-39A86500D8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72FDF-CA75-AA41-A617-DBA11967056E}" type="datetimeFigureOut">
              <a:rPr kumimoji="1" lang="ko-KR" altLang="en-US" smtClean="0"/>
              <a:t>2024. 9. 10.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9A5E44-7C6F-4BBC-EC47-3F20E73624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B4831-FC1F-1ED0-5531-44DE023419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C4A3E-FE98-F84D-B187-04CAD21D8F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412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0321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852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44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0367" cy="756126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56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1pPr>
            <a:lvl2pPr marL="1046901" indent="-542837">
              <a:buFontTx/>
              <a:defRPr sz="56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2pPr>
            <a:lvl3pPr marL="1649658" indent="-641535">
              <a:buFontTx/>
              <a:defRPr sz="56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3pPr>
            <a:lvl4pPr marL="2255017" indent="-742831">
              <a:buFontTx/>
              <a:defRPr sz="56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4pPr>
            <a:lvl5pPr marL="2759081" indent="-742830">
              <a:buFontTx/>
              <a:defRPr sz="56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5pPr>
          </a:lstStyle>
          <a:p>
            <a:r>
              <a:t>타이틀을 입력해주세요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이틀을 입력해주세요"/>
          <p:cNvSpPr txBox="1">
            <a:spLocks noGrp="1"/>
          </p:cNvSpPr>
          <p:nvPr>
            <p:ph type="title" hasCustomPrompt="1"/>
          </p:nvPr>
        </p:nvSpPr>
        <p:spPr>
          <a:xfrm>
            <a:off x="176400" y="516938"/>
            <a:ext cx="10309384" cy="509052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r>
              <a:t>타이틀을 입력해주세요</a:t>
            </a:r>
          </a:p>
        </p:txBody>
      </p:sp>
      <p:sp>
        <p:nvSpPr>
          <p:cNvPr id="50" name="직사각형 6"/>
          <p:cNvSpPr/>
          <p:nvPr/>
        </p:nvSpPr>
        <p:spPr>
          <a:xfrm>
            <a:off x="307368" y="367644"/>
            <a:ext cx="244802" cy="28805"/>
          </a:xfrm>
          <a:prstGeom prst="rect">
            <a:avLst/>
          </a:prstGeom>
          <a:solidFill>
            <a:srgbClr val="2482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6400" y="1058400"/>
            <a:ext cx="10309384" cy="46800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  <a:lvl2pPr marL="630078" indent="-126014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2pPr>
            <a:lvl3pPr marL="1157053" indent="-148928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3pPr>
            <a:lvl4pPr marL="1684631" indent="-172441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4pPr>
            <a:lvl5pPr marL="2188695" indent="-172441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5pPr>
          </a:lstStyle>
          <a:p>
            <a:r>
              <a:t>서브 텍스트를 입력해주세요서브 텍스트를 입력해주세요서브 텍스트를 입력해주세요서브 텍스트를 입력해주세요서브 텍스트를 입력해주세요서브 텍스트를 입력해주세요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텍스트 개체 틀 41"/>
          <p:cNvSpPr>
            <a:spLocks noGrp="1"/>
          </p:cNvSpPr>
          <p:nvPr>
            <p:ph type="body" sz="quarter" idx="21" hasCustomPrompt="1"/>
          </p:nvPr>
        </p:nvSpPr>
        <p:spPr>
          <a:xfrm>
            <a:off x="2047332" y="1882606"/>
            <a:ext cx="631860" cy="63495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888888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1987
1987</a:t>
            </a:r>
          </a:p>
        </p:txBody>
      </p:sp>
      <p:sp>
        <p:nvSpPr>
          <p:cNvPr id="53" name="텍스트 개체 틀 43"/>
          <p:cNvSpPr>
            <a:spLocks noGrp="1"/>
          </p:cNvSpPr>
          <p:nvPr>
            <p:ph type="body" sz="quarter" idx="22" hasCustomPrompt="1"/>
          </p:nvPr>
        </p:nvSpPr>
        <p:spPr>
          <a:xfrm>
            <a:off x="176400" y="1855322"/>
            <a:ext cx="1524384" cy="394050"/>
          </a:xfrm>
          <a:prstGeom prst="rect">
            <a:avLst/>
          </a:prstGeom>
        </p:spPr>
        <p:txBody>
          <a:bodyPr anchor="ctr"/>
          <a:lstStyle>
            <a:lvl1pPr marL="0" indent="0" defTabSz="766174">
              <a:spcBef>
                <a:spcPts val="800"/>
              </a:spcBef>
              <a:buSzTx/>
              <a:buFontTx/>
              <a:buNone/>
              <a:defRPr sz="2400">
                <a:solidFill>
                  <a:srgbClr val="222222"/>
                </a:solidFill>
                <a:latin typeface="다키 B"/>
                <a:ea typeface="다키 B"/>
                <a:cs typeface="다키 B"/>
                <a:sym typeface="다키 B"/>
              </a:defRPr>
            </a:lvl1pPr>
          </a:lstStyle>
          <a:p>
            <a:r>
              <a:t>1980’s</a:t>
            </a: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23" hasCustomPrompt="1"/>
          </p:nvPr>
        </p:nvSpPr>
        <p:spPr>
          <a:xfrm>
            <a:off x="2551175" y="1881833"/>
            <a:ext cx="7863842" cy="63572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222222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텍스트를 입력하세요
텍스트를 입력하세요</a:t>
            </a:r>
          </a:p>
        </p:txBody>
      </p:sp>
      <p:sp>
        <p:nvSpPr>
          <p:cNvPr id="55" name="텍스트 개체 틀 7"/>
          <p:cNvSpPr>
            <a:spLocks noGrp="1"/>
          </p:cNvSpPr>
          <p:nvPr>
            <p:ph type="body" sz="quarter" idx="24" hasCustomPrompt="1"/>
          </p:nvPr>
        </p:nvSpPr>
        <p:spPr>
          <a:xfrm>
            <a:off x="176400" y="2649078"/>
            <a:ext cx="1522800" cy="396006"/>
          </a:xfrm>
          <a:prstGeom prst="rect">
            <a:avLst/>
          </a:prstGeom>
        </p:spPr>
        <p:txBody>
          <a:bodyPr anchor="ctr"/>
          <a:lstStyle>
            <a:lvl1pPr marL="0" indent="0" defTabSz="766174">
              <a:spcBef>
                <a:spcPts val="800"/>
              </a:spcBef>
              <a:buSzTx/>
              <a:buFontTx/>
              <a:buNone/>
              <a:defRPr sz="2400">
                <a:latin typeface="다키 B"/>
                <a:ea typeface="다키 B"/>
                <a:cs typeface="다키 B"/>
                <a:sym typeface="다키 B"/>
              </a:defRPr>
            </a:lvl1pPr>
          </a:lstStyle>
          <a:p>
            <a:r>
              <a:t>1990’s</a:t>
            </a:r>
          </a:p>
        </p:txBody>
      </p:sp>
      <p:sp>
        <p:nvSpPr>
          <p:cNvPr id="56" name="텍스트 개체 틀 11"/>
          <p:cNvSpPr>
            <a:spLocks noGrp="1"/>
          </p:cNvSpPr>
          <p:nvPr>
            <p:ph type="body" sz="quarter" idx="25" hasCustomPrompt="1"/>
          </p:nvPr>
        </p:nvSpPr>
        <p:spPr>
          <a:xfrm>
            <a:off x="2047875" y="2696029"/>
            <a:ext cx="633600" cy="57833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888888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1997
1998</a:t>
            </a:r>
          </a:p>
        </p:txBody>
      </p:sp>
      <p:sp>
        <p:nvSpPr>
          <p:cNvPr id="57" name="텍스트 개체 틀 14"/>
          <p:cNvSpPr>
            <a:spLocks noGrp="1"/>
          </p:cNvSpPr>
          <p:nvPr>
            <p:ph type="body" sz="quarter" idx="26" hasCustomPrompt="1"/>
          </p:nvPr>
        </p:nvSpPr>
        <p:spPr>
          <a:xfrm>
            <a:off x="2551113" y="2696029"/>
            <a:ext cx="7862401" cy="57833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222222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텍스트를 입력하세요
텍스트를 입력하세요</a:t>
            </a:r>
          </a:p>
        </p:txBody>
      </p:sp>
      <p:sp>
        <p:nvSpPr>
          <p:cNvPr id="58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76213" y="3427543"/>
            <a:ext cx="1522800" cy="396005"/>
          </a:xfrm>
          <a:prstGeom prst="rect">
            <a:avLst/>
          </a:prstGeom>
        </p:spPr>
        <p:txBody>
          <a:bodyPr anchor="ctr"/>
          <a:lstStyle>
            <a:lvl1pPr marL="0" indent="0" defTabSz="766174">
              <a:spcBef>
                <a:spcPts val="800"/>
              </a:spcBef>
              <a:buSzTx/>
              <a:buFontTx/>
              <a:buNone/>
              <a:defRPr sz="2400">
                <a:latin typeface="다키 B"/>
                <a:ea typeface="다키 B"/>
                <a:cs typeface="다키 B"/>
                <a:sym typeface="다키 B"/>
              </a:defRPr>
            </a:lvl1pPr>
          </a:lstStyle>
          <a:p>
            <a:r>
              <a:t>2000’s</a:t>
            </a:r>
          </a:p>
        </p:txBody>
      </p:sp>
      <p:sp>
        <p:nvSpPr>
          <p:cNvPr id="59" name="텍스트 개체 틀 22"/>
          <p:cNvSpPr>
            <a:spLocks noGrp="1"/>
          </p:cNvSpPr>
          <p:nvPr>
            <p:ph type="body" sz="quarter" idx="28" hasCustomPrompt="1"/>
          </p:nvPr>
        </p:nvSpPr>
        <p:spPr>
          <a:xfrm>
            <a:off x="176400" y="4545057"/>
            <a:ext cx="1522800" cy="396005"/>
          </a:xfrm>
          <a:prstGeom prst="rect">
            <a:avLst/>
          </a:prstGeom>
        </p:spPr>
        <p:txBody>
          <a:bodyPr anchor="ctr"/>
          <a:lstStyle>
            <a:lvl1pPr marL="0" indent="0" defTabSz="766174">
              <a:spcBef>
                <a:spcPts val="800"/>
              </a:spcBef>
              <a:buSzTx/>
              <a:buFontTx/>
              <a:buNone/>
              <a:defRPr sz="2400">
                <a:latin typeface="다키 B"/>
                <a:ea typeface="다키 B"/>
                <a:cs typeface="다키 B"/>
                <a:sym typeface="다키 B"/>
              </a:defRPr>
            </a:lvl1pPr>
          </a:lstStyle>
          <a:p>
            <a:r>
              <a:t>2010’s</a:t>
            </a:r>
          </a:p>
        </p:txBody>
      </p:sp>
      <p:sp>
        <p:nvSpPr>
          <p:cNvPr id="60" name="텍스트 개체 틀 26"/>
          <p:cNvSpPr>
            <a:spLocks noGrp="1"/>
          </p:cNvSpPr>
          <p:nvPr>
            <p:ph type="body" sz="quarter" idx="29" hasCustomPrompt="1"/>
          </p:nvPr>
        </p:nvSpPr>
        <p:spPr>
          <a:xfrm>
            <a:off x="2047875" y="3485467"/>
            <a:ext cx="631825" cy="9409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888888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2000
2001
2008</a:t>
            </a:r>
          </a:p>
        </p:txBody>
      </p:sp>
      <p:sp>
        <p:nvSpPr>
          <p:cNvPr id="61" name="텍스트 개체 틀 30"/>
          <p:cNvSpPr>
            <a:spLocks noGrp="1"/>
          </p:cNvSpPr>
          <p:nvPr>
            <p:ph type="body" sz="quarter" idx="30" hasCustomPrompt="1"/>
          </p:nvPr>
        </p:nvSpPr>
        <p:spPr>
          <a:xfrm>
            <a:off x="2551113" y="3485467"/>
            <a:ext cx="7862401" cy="9409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222222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텍스트를 입력하세요
텍스트를 입력하세요
텍스트를 입력하세요</a:t>
            </a:r>
          </a:p>
        </p:txBody>
      </p:sp>
      <p:sp>
        <p:nvSpPr>
          <p:cNvPr id="62" name="텍스트 개체 틀 34"/>
          <p:cNvSpPr>
            <a:spLocks noGrp="1"/>
          </p:cNvSpPr>
          <p:nvPr>
            <p:ph type="body" sz="quarter" idx="31" hasCustomPrompt="1"/>
          </p:nvPr>
        </p:nvSpPr>
        <p:spPr>
          <a:xfrm>
            <a:off x="2047875" y="4593375"/>
            <a:ext cx="631825" cy="1884062"/>
          </a:xfrm>
          <a:prstGeom prst="rect">
            <a:avLst/>
          </a:prstGeom>
        </p:spPr>
        <p:txBody>
          <a:bodyPr/>
          <a:lstStyle>
            <a:lvl1pPr marL="0" indent="0" defTabSz="998044">
              <a:spcBef>
                <a:spcPts val="1000"/>
              </a:spcBef>
              <a:buSzTx/>
              <a:buFontTx/>
              <a:buNone/>
              <a:defRPr sz="1200">
                <a:solidFill>
                  <a:srgbClr val="888888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2010
2013
2014
2016
2017
2018</a:t>
            </a:r>
          </a:p>
        </p:txBody>
      </p:sp>
      <p:sp>
        <p:nvSpPr>
          <p:cNvPr id="63" name="텍스트 개체 틀 38"/>
          <p:cNvSpPr>
            <a:spLocks noGrp="1"/>
          </p:cNvSpPr>
          <p:nvPr>
            <p:ph type="body" sz="quarter" idx="32" hasCustomPrompt="1"/>
          </p:nvPr>
        </p:nvSpPr>
        <p:spPr>
          <a:xfrm>
            <a:off x="2551113" y="4593375"/>
            <a:ext cx="7862401" cy="1884062"/>
          </a:xfrm>
          <a:prstGeom prst="rect">
            <a:avLst/>
          </a:prstGeom>
        </p:spPr>
        <p:txBody>
          <a:bodyPr/>
          <a:lstStyle>
            <a:lvl1pPr marL="0" indent="0" defTabSz="998044">
              <a:spcBef>
                <a:spcPts val="1000"/>
              </a:spcBef>
              <a:buSzTx/>
              <a:buFontTx/>
              <a:buNone/>
              <a:defRPr sz="1200">
                <a:solidFill>
                  <a:srgbClr val="222222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텍스트를 입력하세요
텍스트를 입력하세요
텍스트를 입력하세요
텍스트를 입력하세요
텍스트를 입력하세요
텍스트를 입력하세요</a:t>
            </a:r>
          </a:p>
        </p:txBody>
      </p:sp>
      <p:sp>
        <p:nvSpPr>
          <p:cNvPr id="64" name="텍스트 개체 틀 12"/>
          <p:cNvSpPr>
            <a:spLocks noGrp="1"/>
          </p:cNvSpPr>
          <p:nvPr>
            <p:ph type="body" sz="quarter" idx="33" hasCustomPrompt="1"/>
          </p:nvPr>
        </p:nvSpPr>
        <p:spPr>
          <a:xfrm>
            <a:off x="176400" y="6606612"/>
            <a:ext cx="1522800" cy="396005"/>
          </a:xfrm>
          <a:prstGeom prst="rect">
            <a:avLst/>
          </a:prstGeom>
        </p:spPr>
        <p:txBody>
          <a:bodyPr anchor="ctr"/>
          <a:lstStyle>
            <a:lvl1pPr marL="0" indent="0" defTabSz="766174">
              <a:spcBef>
                <a:spcPts val="800"/>
              </a:spcBef>
              <a:buSzTx/>
              <a:buFontTx/>
              <a:buNone/>
              <a:defRPr sz="2400">
                <a:latin typeface="다키 B"/>
                <a:ea typeface="다키 B"/>
                <a:cs typeface="다키 B"/>
                <a:sym typeface="다키 B"/>
              </a:defRPr>
            </a:lvl1pPr>
          </a:lstStyle>
          <a:p>
            <a:r>
              <a:t>2020’s</a:t>
            </a:r>
          </a:p>
        </p:txBody>
      </p:sp>
      <p:sp>
        <p:nvSpPr>
          <p:cNvPr id="65" name="텍스트 개체 틀 15"/>
          <p:cNvSpPr>
            <a:spLocks noGrp="1"/>
          </p:cNvSpPr>
          <p:nvPr>
            <p:ph type="body" sz="quarter" idx="34" hasCustomPrompt="1"/>
          </p:nvPr>
        </p:nvSpPr>
        <p:spPr>
          <a:xfrm>
            <a:off x="2048398" y="6658623"/>
            <a:ext cx="630796" cy="633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solidFill>
                  <a:srgbClr val="888888"/>
                </a:solidFill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2021</a:t>
            </a:r>
          </a:p>
        </p:txBody>
      </p:sp>
      <p:sp>
        <p:nvSpPr>
          <p:cNvPr id="66" name="텍스트 개체 틀 21"/>
          <p:cNvSpPr>
            <a:spLocks noGrp="1"/>
          </p:cNvSpPr>
          <p:nvPr>
            <p:ph type="body" sz="quarter" idx="35" hasCustomPrompt="1"/>
          </p:nvPr>
        </p:nvSpPr>
        <p:spPr>
          <a:xfrm>
            <a:off x="2552400" y="6658623"/>
            <a:ext cx="7862400" cy="633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>
                <a:latin typeface="다키 M"/>
                <a:ea typeface="다키 M"/>
                <a:cs typeface="다키 M"/>
                <a:sym typeface="다키 M"/>
              </a:defRPr>
            </a:lvl1pPr>
          </a:lstStyle>
          <a:p>
            <a:r>
              <a:t>텍스트를 입력하세요
텍스트를 입력하세요</a:t>
            </a:r>
          </a:p>
        </p:txBody>
      </p:sp>
      <p:sp>
        <p:nvSpPr>
          <p:cNvPr id="6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이틀을 입력해주세요"/>
          <p:cNvSpPr txBox="1">
            <a:spLocks noGrp="1"/>
          </p:cNvSpPr>
          <p:nvPr>
            <p:ph type="title" hasCustomPrompt="1"/>
          </p:nvPr>
        </p:nvSpPr>
        <p:spPr>
          <a:xfrm>
            <a:off x="176400" y="516938"/>
            <a:ext cx="10309384" cy="509052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r>
              <a:t>타이틀을 입력해주세요</a:t>
            </a:r>
          </a:p>
        </p:txBody>
      </p:sp>
      <p:sp>
        <p:nvSpPr>
          <p:cNvPr id="75" name="직사각형 6"/>
          <p:cNvSpPr/>
          <p:nvPr/>
        </p:nvSpPr>
        <p:spPr>
          <a:xfrm>
            <a:off x="307368" y="367644"/>
            <a:ext cx="244802" cy="28805"/>
          </a:xfrm>
          <a:prstGeom prst="rect">
            <a:avLst/>
          </a:prstGeom>
          <a:solidFill>
            <a:srgbClr val="2482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6400" y="1058400"/>
            <a:ext cx="10309384" cy="46800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  <a:lvl2pPr marL="630078" indent="-126014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2pPr>
            <a:lvl3pPr marL="1157053" indent="-148928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3pPr>
            <a:lvl4pPr marL="1684631" indent="-172441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4pPr>
            <a:lvl5pPr marL="2188695" indent="-172441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5pPr>
          </a:lstStyle>
          <a:p>
            <a:r>
              <a:t>서브 텍스트를 입력해주세요서브 텍스트를 입력해주세요서브 텍스트를 입력해주세요서브 텍스트를 입력해주세요서브 텍스트를 입력해주세요서브 텍스트를 입력해주세요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7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" y="1491162"/>
            <a:ext cx="10692387" cy="581025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텍스트 개체 틀 41"/>
          <p:cNvSpPr>
            <a:spLocks noGrp="1"/>
          </p:cNvSpPr>
          <p:nvPr>
            <p:ph type="body" sz="quarter" idx="21" hasCustomPrompt="1"/>
          </p:nvPr>
        </p:nvSpPr>
        <p:spPr>
          <a:xfrm>
            <a:off x="539996" y="2838815"/>
            <a:ext cx="2635207" cy="4798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9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텍스트 입력</a:t>
            </a: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549424" y="2590790"/>
            <a:ext cx="2966774" cy="27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1200">
                <a:solidFill>
                  <a:srgbClr val="333333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타이틀 입력</a:t>
            </a:r>
          </a:p>
        </p:txBody>
      </p:sp>
      <p:sp>
        <p:nvSpPr>
          <p:cNvPr id="80" name="텍스트 개체 틀 5"/>
          <p:cNvSpPr>
            <a:spLocks noGrp="1"/>
          </p:cNvSpPr>
          <p:nvPr>
            <p:ph type="body" sz="quarter" idx="23" hasCustomPrompt="1"/>
          </p:nvPr>
        </p:nvSpPr>
        <p:spPr>
          <a:xfrm>
            <a:off x="7296346" y="2590790"/>
            <a:ext cx="2777841" cy="27000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SzTx/>
              <a:buFontTx/>
              <a:buNone/>
              <a:defRPr sz="1200">
                <a:solidFill>
                  <a:srgbClr val="333333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타이틀 입력</a:t>
            </a:r>
          </a:p>
        </p:txBody>
      </p:sp>
      <p:sp>
        <p:nvSpPr>
          <p:cNvPr id="81" name="텍스트 개체 틀 10"/>
          <p:cNvSpPr>
            <a:spLocks noGrp="1"/>
          </p:cNvSpPr>
          <p:nvPr>
            <p:ph type="body" sz="quarter" idx="24" hasCustomPrompt="1"/>
          </p:nvPr>
        </p:nvSpPr>
        <p:spPr>
          <a:xfrm>
            <a:off x="7286920" y="2838815"/>
            <a:ext cx="2777845" cy="47041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SzTx/>
              <a:buFontTx/>
              <a:buNone/>
              <a:defRPr sz="9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텍스트 입력</a:t>
            </a:r>
          </a:p>
        </p:txBody>
      </p:sp>
      <p:sp>
        <p:nvSpPr>
          <p:cNvPr id="82" name="텍스트 개체 틀 7"/>
          <p:cNvSpPr>
            <a:spLocks noGrp="1"/>
          </p:cNvSpPr>
          <p:nvPr>
            <p:ph type="body" sz="quarter" idx="25" hasCustomPrompt="1"/>
          </p:nvPr>
        </p:nvSpPr>
        <p:spPr>
          <a:xfrm>
            <a:off x="539996" y="6164067"/>
            <a:ext cx="3485253" cy="27000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200">
                <a:solidFill>
                  <a:srgbClr val="333333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타이틀 입력</a:t>
            </a:r>
          </a:p>
        </p:txBody>
      </p:sp>
      <p:sp>
        <p:nvSpPr>
          <p:cNvPr id="83" name="텍스트 개체 틀 11"/>
          <p:cNvSpPr>
            <a:spLocks noGrp="1"/>
          </p:cNvSpPr>
          <p:nvPr>
            <p:ph type="body" sz="quarter" idx="26" hasCustomPrompt="1"/>
          </p:nvPr>
        </p:nvSpPr>
        <p:spPr>
          <a:xfrm>
            <a:off x="540000" y="6412243"/>
            <a:ext cx="3579513" cy="478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sz="9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텍스트 입력</a:t>
            </a:r>
          </a:p>
        </p:txBody>
      </p:sp>
      <p:sp>
        <p:nvSpPr>
          <p:cNvPr id="84" name="텍스트 개체 틀 13"/>
          <p:cNvSpPr>
            <a:spLocks noGrp="1"/>
          </p:cNvSpPr>
          <p:nvPr>
            <p:ph type="body" sz="quarter" idx="27" hasCustomPrompt="1"/>
          </p:nvPr>
        </p:nvSpPr>
        <p:spPr>
          <a:xfrm>
            <a:off x="6862712" y="6164067"/>
            <a:ext cx="3201811" cy="270005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1200">
                <a:solidFill>
                  <a:srgbClr val="333333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타이틀 입력</a:t>
            </a:r>
          </a:p>
        </p:txBody>
      </p:sp>
      <p:sp>
        <p:nvSpPr>
          <p:cNvPr id="85" name="텍스트 개체 틀 15"/>
          <p:cNvSpPr>
            <a:spLocks noGrp="1"/>
          </p:cNvSpPr>
          <p:nvPr>
            <p:ph type="body" sz="quarter" idx="28" hasCustomPrompt="1"/>
          </p:nvPr>
        </p:nvSpPr>
        <p:spPr>
          <a:xfrm>
            <a:off x="6485642" y="6412243"/>
            <a:ext cx="3578879" cy="47880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SzTx/>
              <a:buFontTx/>
              <a:buNone/>
              <a:defRPr sz="9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</a:lstStyle>
          <a:p>
            <a:r>
              <a:t>텍스트 입력</a:t>
            </a:r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타이틀을 입력해주세요"/>
          <p:cNvSpPr txBox="1">
            <a:spLocks noGrp="1"/>
          </p:cNvSpPr>
          <p:nvPr>
            <p:ph type="title" hasCustomPrompt="1"/>
          </p:nvPr>
        </p:nvSpPr>
        <p:spPr>
          <a:xfrm>
            <a:off x="176400" y="516938"/>
            <a:ext cx="10309384" cy="509052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r>
              <a:t>타이틀을 입력해주세요</a:t>
            </a:r>
          </a:p>
        </p:txBody>
      </p:sp>
      <p:sp>
        <p:nvSpPr>
          <p:cNvPr id="230" name="직사각형 6"/>
          <p:cNvSpPr/>
          <p:nvPr/>
        </p:nvSpPr>
        <p:spPr>
          <a:xfrm>
            <a:off x="307368" y="367644"/>
            <a:ext cx="244802" cy="28805"/>
          </a:xfrm>
          <a:prstGeom prst="rect">
            <a:avLst/>
          </a:prstGeom>
          <a:solidFill>
            <a:srgbClr val="2482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6400" y="1058400"/>
            <a:ext cx="10309384" cy="46800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1pPr>
            <a:lvl2pPr marL="630078" indent="-126014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2pPr>
            <a:lvl3pPr marL="1157053" indent="-148928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3pPr>
            <a:lvl4pPr marL="1684631" indent="-172441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4pPr>
            <a:lvl5pPr marL="2188695" indent="-172441">
              <a:lnSpc>
                <a:spcPct val="100000"/>
              </a:lnSpc>
              <a:spcBef>
                <a:spcPts val="1800"/>
              </a:spcBef>
              <a:buFontTx/>
              <a:defRPr sz="1300">
                <a:solidFill>
                  <a:srgbClr val="888888"/>
                </a:solidFill>
                <a:latin typeface="다키 L"/>
                <a:ea typeface="다키 L"/>
                <a:cs typeface="다키 L"/>
                <a:sym typeface="다키 L"/>
              </a:defRPr>
            </a:lvl5pPr>
          </a:lstStyle>
          <a:p>
            <a:r>
              <a:t>서브 텍스트를 입력해주세요서브 텍스트를 입력해주세요서브 텍스트를 입력해주세요서브 텍스트를 입력해주세요서브 텍스트를 입력해주세요서브 텍스트를 입력해주세요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3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000"/>
            <a:ext cx="10692384" cy="581558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텍스트 개체 틀 5"/>
          <p:cNvSpPr>
            <a:spLocks noGrp="1"/>
          </p:cNvSpPr>
          <p:nvPr>
            <p:ph type="body" sz="quarter" idx="21" hasCustomPrompt="1"/>
          </p:nvPr>
        </p:nvSpPr>
        <p:spPr>
          <a:xfrm>
            <a:off x="753672" y="2427059"/>
            <a:ext cx="1504805" cy="316805"/>
          </a:xfrm>
          <a:prstGeom prst="rect">
            <a:avLst/>
          </a:prstGeom>
        </p:spPr>
        <p:txBody>
          <a:bodyPr anchor="b"/>
          <a:lstStyle>
            <a:lvl1pPr marL="0" indent="0" algn="ctr" defTabSz="977881">
              <a:lnSpc>
                <a:spcPct val="100000"/>
              </a:lnSpc>
              <a:spcBef>
                <a:spcPts val="1000"/>
              </a:spcBef>
              <a:buSzTx/>
              <a:buFontTx/>
              <a:buNone/>
              <a:defRPr sz="17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1pPr>
          </a:lstStyle>
          <a:p>
            <a:r>
              <a:t>타이틀 입력</a:t>
            </a:r>
          </a:p>
        </p:txBody>
      </p:sp>
      <p:sp>
        <p:nvSpPr>
          <p:cNvPr id="234" name="텍스트 개체 틀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39177" y="2463274"/>
            <a:ext cx="1504805" cy="316805"/>
          </a:xfrm>
          <a:prstGeom prst="rect">
            <a:avLst/>
          </a:prstGeom>
        </p:spPr>
        <p:txBody>
          <a:bodyPr anchor="b"/>
          <a:lstStyle>
            <a:lvl1pPr marL="0" indent="0" algn="ctr" defTabSz="977881">
              <a:spcBef>
                <a:spcPts val="1000"/>
              </a:spcBef>
              <a:buSzTx/>
              <a:buFontTx/>
              <a:buNone/>
              <a:defRPr sz="17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1pPr>
          </a:lstStyle>
          <a:p>
            <a:r>
              <a:t>타이틀 입력</a:t>
            </a:r>
          </a:p>
        </p:txBody>
      </p:sp>
      <p:sp>
        <p:nvSpPr>
          <p:cNvPr id="235" name="텍스트 개체 틀 19"/>
          <p:cNvSpPr>
            <a:spLocks noGrp="1"/>
          </p:cNvSpPr>
          <p:nvPr>
            <p:ph type="body" sz="quarter" idx="23" hasCustomPrompt="1"/>
          </p:nvPr>
        </p:nvSpPr>
        <p:spPr>
          <a:xfrm>
            <a:off x="5875887" y="2462556"/>
            <a:ext cx="1504805" cy="447094"/>
          </a:xfrm>
          <a:prstGeom prst="rect">
            <a:avLst/>
          </a:prstGeom>
        </p:spPr>
        <p:txBody>
          <a:bodyPr anchor="b"/>
          <a:lstStyle>
            <a:lvl1pPr marL="0" indent="0" algn="ctr" defTabSz="836743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1pPr>
          </a:lstStyle>
          <a:p>
            <a:r>
              <a:t>타이틀 입력 타이틀 입력</a:t>
            </a:r>
          </a:p>
        </p:txBody>
      </p:sp>
      <p:sp>
        <p:nvSpPr>
          <p:cNvPr id="236" name="텍스트 개체 틀 4"/>
          <p:cNvSpPr>
            <a:spLocks noGrp="1"/>
          </p:cNvSpPr>
          <p:nvPr>
            <p:ph type="body" sz="quarter" idx="24" hasCustomPrompt="1"/>
          </p:nvPr>
        </p:nvSpPr>
        <p:spPr>
          <a:xfrm>
            <a:off x="8393113" y="2462556"/>
            <a:ext cx="1647828" cy="447680"/>
          </a:xfrm>
          <a:prstGeom prst="rect">
            <a:avLst/>
          </a:prstGeom>
        </p:spPr>
        <p:txBody>
          <a:bodyPr anchor="b"/>
          <a:lstStyle>
            <a:lvl1pPr marL="0" indent="0" algn="ctr" defTabSz="836743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다키 M Title"/>
                <a:ea typeface="다키 M Title"/>
                <a:cs typeface="다키 M Title"/>
                <a:sym typeface="다키 M Title"/>
              </a:defRPr>
            </a:lvl1pPr>
          </a:lstStyle>
          <a:p>
            <a:r>
              <a:t>타이틀 입력 타이틀 입력</a:t>
            </a:r>
          </a:p>
        </p:txBody>
      </p:sp>
      <p:sp>
        <p:nvSpPr>
          <p:cNvPr id="2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감사합니다.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감사합니다.</a:t>
            </a:r>
          </a:p>
        </p:txBody>
      </p:sp>
      <p:sp>
        <p:nvSpPr>
          <p:cNvPr id="2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693400" cy="7556500"/>
          </a:xfrm>
          <a:prstGeom prst="rect">
            <a:avLst/>
          </a:prstGeom>
          <a:solidFill>
            <a:srgbClr val="24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-247650" y="-299848"/>
            <a:ext cx="11034714" cy="7183673"/>
            <a:chOff x="-247650" y="-300037"/>
            <a:chExt cx="11034714" cy="7188201"/>
          </a:xfrm>
        </p:grpSpPr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4497388" y="2244726"/>
              <a:ext cx="2906713" cy="2900363"/>
            </a:xfrm>
            <a:custGeom>
              <a:avLst/>
              <a:gdLst>
                <a:gd name="T0" fmla="*/ 3482 w 4236"/>
                <a:gd name="T1" fmla="*/ 754 h 4236"/>
                <a:gd name="T2" fmla="*/ 3482 w 4236"/>
                <a:gd name="T3" fmla="*/ 3482 h 4236"/>
                <a:gd name="T4" fmla="*/ 753 w 4236"/>
                <a:gd name="T5" fmla="*/ 3482 h 4236"/>
                <a:gd name="T6" fmla="*/ 753 w 4236"/>
                <a:gd name="T7" fmla="*/ 754 h 4236"/>
                <a:gd name="T8" fmla="*/ 3482 w 4236"/>
                <a:gd name="T9" fmla="*/ 754 h 4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4236">
                  <a:moveTo>
                    <a:pt x="3482" y="754"/>
                  </a:moveTo>
                  <a:cubicBezTo>
                    <a:pt x="4236" y="1507"/>
                    <a:pt x="4236" y="2729"/>
                    <a:pt x="3482" y="3482"/>
                  </a:cubicBezTo>
                  <a:cubicBezTo>
                    <a:pt x="2729" y="4236"/>
                    <a:pt x="1507" y="4236"/>
                    <a:pt x="753" y="3482"/>
                  </a:cubicBezTo>
                  <a:cubicBezTo>
                    <a:pt x="0" y="2729"/>
                    <a:pt x="0" y="1507"/>
                    <a:pt x="753" y="754"/>
                  </a:cubicBezTo>
                  <a:cubicBezTo>
                    <a:pt x="1507" y="0"/>
                    <a:pt x="2729" y="0"/>
                    <a:pt x="3482" y="754"/>
                  </a:cubicBezTo>
                  <a:close/>
                </a:path>
              </a:pathLst>
            </a:custGeom>
            <a:noFill/>
            <a:ln w="22225" cap="flat">
              <a:solidFill>
                <a:srgbClr val="084E8E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42" name="Line 29"/>
            <p:cNvSpPr>
              <a:spLocks noChangeShapeType="1"/>
            </p:cNvSpPr>
            <p:nvPr userDrawn="1"/>
          </p:nvSpPr>
          <p:spPr bwMode="auto">
            <a:xfrm>
              <a:off x="8875714" y="-300037"/>
              <a:ext cx="0" cy="3811588"/>
            </a:xfrm>
            <a:prstGeom prst="line">
              <a:avLst/>
            </a:prstGeom>
            <a:noFill/>
            <a:ln w="22225" cap="flat">
              <a:solidFill>
                <a:srgbClr val="084E8E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43" name="Line 30"/>
            <p:cNvSpPr>
              <a:spLocks noChangeShapeType="1"/>
            </p:cNvSpPr>
            <p:nvPr userDrawn="1"/>
          </p:nvSpPr>
          <p:spPr bwMode="auto">
            <a:xfrm>
              <a:off x="6962776" y="1606551"/>
              <a:ext cx="3824288" cy="0"/>
            </a:xfrm>
            <a:prstGeom prst="line">
              <a:avLst/>
            </a:prstGeom>
            <a:noFill/>
            <a:ln w="22225" cap="flat">
              <a:solidFill>
                <a:srgbClr val="084E8E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44" name="Freeform 31"/>
            <p:cNvSpPr>
              <a:spLocks/>
            </p:cNvSpPr>
            <p:nvPr userDrawn="1"/>
          </p:nvSpPr>
          <p:spPr bwMode="auto">
            <a:xfrm>
              <a:off x="-247650" y="3695701"/>
              <a:ext cx="2198688" cy="2760663"/>
            </a:xfrm>
            <a:custGeom>
              <a:avLst/>
              <a:gdLst>
                <a:gd name="T0" fmla="*/ 3203 w 3203"/>
                <a:gd name="T1" fmla="*/ 2123 h 4034"/>
                <a:gd name="T2" fmla="*/ 0 w 3203"/>
                <a:gd name="T3" fmla="*/ 4034 h 4034"/>
                <a:gd name="T4" fmla="*/ 0 w 3203"/>
                <a:gd name="T5" fmla="*/ 0 h 4034"/>
                <a:gd name="T6" fmla="*/ 3203 w 3203"/>
                <a:gd name="T7" fmla="*/ 2123 h 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3" h="4034">
                  <a:moveTo>
                    <a:pt x="3203" y="2123"/>
                  </a:moveTo>
                  <a:lnTo>
                    <a:pt x="0" y="4034"/>
                  </a:lnTo>
                  <a:lnTo>
                    <a:pt x="0" y="0"/>
                  </a:lnTo>
                  <a:lnTo>
                    <a:pt x="3203" y="2123"/>
                  </a:lnTo>
                  <a:close/>
                </a:path>
              </a:pathLst>
            </a:custGeom>
            <a:noFill/>
            <a:ln w="22225" cap="flat">
              <a:solidFill>
                <a:srgbClr val="084E8E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45" name="Freeform 32"/>
            <p:cNvSpPr>
              <a:spLocks/>
            </p:cNvSpPr>
            <p:nvPr userDrawn="1"/>
          </p:nvSpPr>
          <p:spPr bwMode="auto">
            <a:xfrm>
              <a:off x="4625976" y="6415089"/>
              <a:ext cx="4335463" cy="473075"/>
            </a:xfrm>
            <a:custGeom>
              <a:avLst/>
              <a:gdLst>
                <a:gd name="T0" fmla="*/ 0 w 6316"/>
                <a:gd name="T1" fmla="*/ 691 h 691"/>
                <a:gd name="T2" fmla="*/ 715 w 6316"/>
                <a:gd name="T3" fmla="*/ 0 h 691"/>
                <a:gd name="T4" fmla="*/ 1294 w 6316"/>
                <a:gd name="T5" fmla="*/ 585 h 691"/>
                <a:gd name="T6" fmla="*/ 1946 w 6316"/>
                <a:gd name="T7" fmla="*/ 0 h 691"/>
                <a:gd name="T8" fmla="*/ 2550 w 6316"/>
                <a:gd name="T9" fmla="*/ 570 h 691"/>
                <a:gd name="T10" fmla="*/ 3177 w 6316"/>
                <a:gd name="T11" fmla="*/ 0 h 691"/>
                <a:gd name="T12" fmla="*/ 3786 w 6316"/>
                <a:gd name="T13" fmla="*/ 580 h 691"/>
                <a:gd name="T14" fmla="*/ 4423 w 6316"/>
                <a:gd name="T15" fmla="*/ 0 h 691"/>
                <a:gd name="T16" fmla="*/ 5027 w 6316"/>
                <a:gd name="T17" fmla="*/ 585 h 691"/>
                <a:gd name="T18" fmla="*/ 5659 w 6316"/>
                <a:gd name="T19" fmla="*/ 0 h 691"/>
                <a:gd name="T20" fmla="*/ 6316 w 6316"/>
                <a:gd name="T21" fmla="*/ 64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16" h="691">
                  <a:moveTo>
                    <a:pt x="0" y="691"/>
                  </a:moveTo>
                  <a:lnTo>
                    <a:pt x="715" y="0"/>
                  </a:lnTo>
                  <a:lnTo>
                    <a:pt x="1294" y="585"/>
                  </a:lnTo>
                  <a:lnTo>
                    <a:pt x="1946" y="0"/>
                  </a:lnTo>
                  <a:lnTo>
                    <a:pt x="2550" y="570"/>
                  </a:lnTo>
                  <a:lnTo>
                    <a:pt x="3177" y="0"/>
                  </a:lnTo>
                  <a:lnTo>
                    <a:pt x="3786" y="580"/>
                  </a:lnTo>
                  <a:lnTo>
                    <a:pt x="4423" y="0"/>
                  </a:lnTo>
                  <a:lnTo>
                    <a:pt x="5027" y="585"/>
                  </a:lnTo>
                  <a:lnTo>
                    <a:pt x="5659" y="0"/>
                  </a:lnTo>
                  <a:lnTo>
                    <a:pt x="6316" y="647"/>
                  </a:lnTo>
                </a:path>
              </a:pathLst>
            </a:custGeom>
            <a:noFill/>
            <a:ln w="22225" cap="flat">
              <a:solidFill>
                <a:srgbClr val="084E8E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</p:grpSp>
      <p:grpSp>
        <p:nvGrpSpPr>
          <p:cNvPr id="37" name="그룹 36"/>
          <p:cNvGrpSpPr/>
          <p:nvPr userDrawn="1"/>
        </p:nvGrpSpPr>
        <p:grpSpPr>
          <a:xfrm>
            <a:off x="684000" y="2183824"/>
            <a:ext cx="931534" cy="135690"/>
            <a:chOff x="4211638" y="3397251"/>
            <a:chExt cx="4302126" cy="627063"/>
          </a:xfrm>
          <a:solidFill>
            <a:schemeClr val="bg1">
              <a:alpha val="80000"/>
            </a:schemeClr>
          </a:solidFill>
        </p:grpSpPr>
        <p:sp>
          <p:nvSpPr>
            <p:cNvPr id="24" name="Freeform 15"/>
            <p:cNvSpPr>
              <a:spLocks noEditPoints="1"/>
            </p:cNvSpPr>
            <p:nvPr userDrawn="1"/>
          </p:nvSpPr>
          <p:spPr bwMode="auto">
            <a:xfrm>
              <a:off x="4211638" y="3414714"/>
              <a:ext cx="419100" cy="587375"/>
            </a:xfrm>
            <a:custGeom>
              <a:avLst/>
              <a:gdLst>
                <a:gd name="T0" fmla="*/ 58 w 94"/>
                <a:gd name="T1" fmla="*/ 62 h 132"/>
                <a:gd name="T2" fmla="*/ 58 w 94"/>
                <a:gd name="T3" fmla="*/ 69 h 132"/>
                <a:gd name="T4" fmla="*/ 58 w 94"/>
                <a:gd name="T5" fmla="*/ 72 h 132"/>
                <a:gd name="T6" fmla="*/ 57 w 94"/>
                <a:gd name="T7" fmla="*/ 90 h 132"/>
                <a:gd name="T8" fmla="*/ 57 w 94"/>
                <a:gd name="T9" fmla="*/ 96 h 132"/>
                <a:gd name="T10" fmla="*/ 53 w 94"/>
                <a:gd name="T11" fmla="*/ 107 h 132"/>
                <a:gd name="T12" fmla="*/ 47 w 94"/>
                <a:gd name="T13" fmla="*/ 110 h 132"/>
                <a:gd name="T14" fmla="*/ 46 w 94"/>
                <a:gd name="T15" fmla="*/ 111 h 132"/>
                <a:gd name="T16" fmla="*/ 45 w 94"/>
                <a:gd name="T17" fmla="*/ 111 h 132"/>
                <a:gd name="T18" fmla="*/ 37 w 94"/>
                <a:gd name="T19" fmla="*/ 111 h 132"/>
                <a:gd name="T20" fmla="*/ 36 w 94"/>
                <a:gd name="T21" fmla="*/ 111 h 132"/>
                <a:gd name="T22" fmla="*/ 36 w 94"/>
                <a:gd name="T23" fmla="*/ 110 h 132"/>
                <a:gd name="T24" fmla="*/ 36 w 94"/>
                <a:gd name="T25" fmla="*/ 110 h 132"/>
                <a:gd name="T26" fmla="*/ 36 w 94"/>
                <a:gd name="T27" fmla="*/ 21 h 132"/>
                <a:gd name="T28" fmla="*/ 36 w 94"/>
                <a:gd name="T29" fmla="*/ 21 h 132"/>
                <a:gd name="T30" fmla="*/ 36 w 94"/>
                <a:gd name="T31" fmla="*/ 21 h 132"/>
                <a:gd name="T32" fmla="*/ 37 w 94"/>
                <a:gd name="T33" fmla="*/ 21 h 132"/>
                <a:gd name="T34" fmla="*/ 45 w 94"/>
                <a:gd name="T35" fmla="*/ 21 h 132"/>
                <a:gd name="T36" fmla="*/ 46 w 94"/>
                <a:gd name="T37" fmla="*/ 21 h 132"/>
                <a:gd name="T38" fmla="*/ 47 w 94"/>
                <a:gd name="T39" fmla="*/ 21 h 132"/>
                <a:gd name="T40" fmla="*/ 53 w 94"/>
                <a:gd name="T41" fmla="*/ 24 h 132"/>
                <a:gd name="T42" fmla="*/ 57 w 94"/>
                <a:gd name="T43" fmla="*/ 35 h 132"/>
                <a:gd name="T44" fmla="*/ 57 w 94"/>
                <a:gd name="T45" fmla="*/ 41 h 132"/>
                <a:gd name="T46" fmla="*/ 58 w 94"/>
                <a:gd name="T47" fmla="*/ 59 h 132"/>
                <a:gd name="T48" fmla="*/ 58 w 94"/>
                <a:gd name="T49" fmla="*/ 62 h 132"/>
                <a:gd name="T50" fmla="*/ 90 w 94"/>
                <a:gd name="T51" fmla="*/ 29 h 132"/>
                <a:gd name="T52" fmla="*/ 83 w 94"/>
                <a:gd name="T53" fmla="*/ 14 h 132"/>
                <a:gd name="T54" fmla="*/ 78 w 94"/>
                <a:gd name="T55" fmla="*/ 8 h 132"/>
                <a:gd name="T56" fmla="*/ 49 w 94"/>
                <a:gd name="T57" fmla="*/ 0 h 132"/>
                <a:gd name="T58" fmla="*/ 42 w 94"/>
                <a:gd name="T59" fmla="*/ 0 h 132"/>
                <a:gd name="T60" fmla="*/ 1 w 94"/>
                <a:gd name="T61" fmla="*/ 0 h 132"/>
                <a:gd name="T62" fmla="*/ 0 w 94"/>
                <a:gd name="T63" fmla="*/ 0 h 132"/>
                <a:gd name="T64" fmla="*/ 0 w 94"/>
                <a:gd name="T65" fmla="*/ 1 h 132"/>
                <a:gd name="T66" fmla="*/ 0 w 94"/>
                <a:gd name="T67" fmla="*/ 1 h 132"/>
                <a:gd name="T68" fmla="*/ 0 w 94"/>
                <a:gd name="T69" fmla="*/ 131 h 132"/>
                <a:gd name="T70" fmla="*/ 0 w 94"/>
                <a:gd name="T71" fmla="*/ 132 h 132"/>
                <a:gd name="T72" fmla="*/ 1 w 94"/>
                <a:gd name="T73" fmla="*/ 132 h 132"/>
                <a:gd name="T74" fmla="*/ 42 w 94"/>
                <a:gd name="T75" fmla="*/ 132 h 132"/>
                <a:gd name="T76" fmla="*/ 49 w 94"/>
                <a:gd name="T77" fmla="*/ 132 h 132"/>
                <a:gd name="T78" fmla="*/ 78 w 94"/>
                <a:gd name="T79" fmla="*/ 123 h 132"/>
                <a:gd name="T80" fmla="*/ 83 w 94"/>
                <a:gd name="T81" fmla="*/ 118 h 132"/>
                <a:gd name="T82" fmla="*/ 90 w 94"/>
                <a:gd name="T83" fmla="*/ 102 h 132"/>
                <a:gd name="T84" fmla="*/ 94 w 94"/>
                <a:gd name="T85" fmla="*/ 75 h 132"/>
                <a:gd name="T86" fmla="*/ 94 w 94"/>
                <a:gd name="T87" fmla="*/ 71 h 132"/>
                <a:gd name="T88" fmla="*/ 94 w 94"/>
                <a:gd name="T89" fmla="*/ 61 h 132"/>
                <a:gd name="T90" fmla="*/ 94 w 94"/>
                <a:gd name="T91" fmla="*/ 56 h 132"/>
                <a:gd name="T92" fmla="*/ 90 w 94"/>
                <a:gd name="T93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132">
                  <a:moveTo>
                    <a:pt x="58" y="62"/>
                  </a:moveTo>
                  <a:lnTo>
                    <a:pt x="58" y="69"/>
                  </a:lnTo>
                  <a:lnTo>
                    <a:pt x="58" y="72"/>
                  </a:lnTo>
                  <a:cubicBezTo>
                    <a:pt x="58" y="79"/>
                    <a:pt x="57" y="85"/>
                    <a:pt x="57" y="90"/>
                  </a:cubicBezTo>
                  <a:cubicBezTo>
                    <a:pt x="57" y="93"/>
                    <a:pt x="57" y="95"/>
                    <a:pt x="57" y="96"/>
                  </a:cubicBezTo>
                  <a:cubicBezTo>
                    <a:pt x="56" y="101"/>
                    <a:pt x="55" y="105"/>
                    <a:pt x="53" y="107"/>
                  </a:cubicBezTo>
                  <a:cubicBezTo>
                    <a:pt x="52" y="109"/>
                    <a:pt x="50" y="110"/>
                    <a:pt x="47" y="110"/>
                  </a:cubicBezTo>
                  <a:cubicBezTo>
                    <a:pt x="47" y="110"/>
                    <a:pt x="46" y="111"/>
                    <a:pt x="46" y="111"/>
                  </a:cubicBezTo>
                  <a:lnTo>
                    <a:pt x="45" y="111"/>
                  </a:lnTo>
                  <a:lnTo>
                    <a:pt x="37" y="111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6" y="110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45" y="21"/>
                  </a:lnTo>
                  <a:lnTo>
                    <a:pt x="46" y="21"/>
                  </a:lnTo>
                  <a:cubicBezTo>
                    <a:pt x="46" y="21"/>
                    <a:pt x="47" y="21"/>
                    <a:pt x="47" y="21"/>
                  </a:cubicBezTo>
                  <a:cubicBezTo>
                    <a:pt x="50" y="21"/>
                    <a:pt x="52" y="23"/>
                    <a:pt x="53" y="24"/>
                  </a:cubicBezTo>
                  <a:cubicBezTo>
                    <a:pt x="55" y="27"/>
                    <a:pt x="56" y="30"/>
                    <a:pt x="57" y="35"/>
                  </a:cubicBezTo>
                  <a:cubicBezTo>
                    <a:pt x="57" y="36"/>
                    <a:pt x="57" y="38"/>
                    <a:pt x="57" y="41"/>
                  </a:cubicBezTo>
                  <a:cubicBezTo>
                    <a:pt x="57" y="46"/>
                    <a:pt x="58" y="52"/>
                    <a:pt x="58" y="59"/>
                  </a:cubicBezTo>
                  <a:lnTo>
                    <a:pt x="58" y="62"/>
                  </a:lnTo>
                  <a:close/>
                  <a:moveTo>
                    <a:pt x="90" y="29"/>
                  </a:moveTo>
                  <a:cubicBezTo>
                    <a:pt x="89" y="23"/>
                    <a:pt x="86" y="18"/>
                    <a:pt x="83" y="14"/>
                  </a:cubicBezTo>
                  <a:cubicBezTo>
                    <a:pt x="81" y="12"/>
                    <a:pt x="80" y="10"/>
                    <a:pt x="78" y="8"/>
                  </a:cubicBezTo>
                  <a:cubicBezTo>
                    <a:pt x="71" y="3"/>
                    <a:pt x="61" y="0"/>
                    <a:pt x="49" y="0"/>
                  </a:cubicBezTo>
                  <a:lnTo>
                    <a:pt x="4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1" y="132"/>
                  </a:lnTo>
                  <a:lnTo>
                    <a:pt x="42" y="132"/>
                  </a:lnTo>
                  <a:lnTo>
                    <a:pt x="49" y="132"/>
                  </a:lnTo>
                  <a:cubicBezTo>
                    <a:pt x="61" y="132"/>
                    <a:pt x="71" y="129"/>
                    <a:pt x="78" y="123"/>
                  </a:cubicBezTo>
                  <a:cubicBezTo>
                    <a:pt x="80" y="122"/>
                    <a:pt x="81" y="120"/>
                    <a:pt x="83" y="118"/>
                  </a:cubicBezTo>
                  <a:cubicBezTo>
                    <a:pt x="86" y="114"/>
                    <a:pt x="89" y="109"/>
                    <a:pt x="90" y="102"/>
                  </a:cubicBezTo>
                  <a:cubicBezTo>
                    <a:pt x="92" y="95"/>
                    <a:pt x="94" y="86"/>
                    <a:pt x="94" y="75"/>
                  </a:cubicBezTo>
                  <a:lnTo>
                    <a:pt x="94" y="71"/>
                  </a:lnTo>
                  <a:lnTo>
                    <a:pt x="94" y="61"/>
                  </a:lnTo>
                  <a:lnTo>
                    <a:pt x="94" y="56"/>
                  </a:lnTo>
                  <a:cubicBezTo>
                    <a:pt x="94" y="46"/>
                    <a:pt x="92" y="37"/>
                    <a:pt x="9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4795838" y="3414714"/>
              <a:ext cx="436563" cy="587375"/>
            </a:xfrm>
            <a:custGeom>
              <a:avLst/>
              <a:gdLst>
                <a:gd name="T0" fmla="*/ 72 w 98"/>
                <a:gd name="T1" fmla="*/ 0 h 132"/>
                <a:gd name="T2" fmla="*/ 29 w 98"/>
                <a:gd name="T3" fmla="*/ 0 h 132"/>
                <a:gd name="T4" fmla="*/ 0 w 98"/>
                <a:gd name="T5" fmla="*/ 132 h 132"/>
                <a:gd name="T6" fmla="*/ 30 w 98"/>
                <a:gd name="T7" fmla="*/ 132 h 132"/>
                <a:gd name="T8" fmla="*/ 50 w 98"/>
                <a:gd name="T9" fmla="*/ 22 h 132"/>
                <a:gd name="T10" fmla="*/ 64 w 98"/>
                <a:gd name="T11" fmla="*/ 132 h 132"/>
                <a:gd name="T12" fmla="*/ 98 w 98"/>
                <a:gd name="T13" fmla="*/ 132 h 132"/>
                <a:gd name="T14" fmla="*/ 72 w 98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32">
                  <a:moveTo>
                    <a:pt x="72" y="0"/>
                  </a:moveTo>
                  <a:lnTo>
                    <a:pt x="29" y="0"/>
                  </a:lnTo>
                  <a:lnTo>
                    <a:pt x="0" y="132"/>
                  </a:lnTo>
                  <a:lnTo>
                    <a:pt x="30" y="132"/>
                  </a:lnTo>
                  <a:lnTo>
                    <a:pt x="50" y="22"/>
                  </a:lnTo>
                  <a:lnTo>
                    <a:pt x="64" y="132"/>
                  </a:lnTo>
                  <a:lnTo>
                    <a:pt x="98" y="13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>
              <a:off x="6011863" y="3414714"/>
              <a:ext cx="406400" cy="592138"/>
            </a:xfrm>
            <a:custGeom>
              <a:avLst/>
              <a:gdLst>
                <a:gd name="T0" fmla="*/ 90 w 91"/>
                <a:gd name="T1" fmla="*/ 0 h 133"/>
                <a:gd name="T2" fmla="*/ 67 w 91"/>
                <a:gd name="T3" fmla="*/ 0 h 133"/>
                <a:gd name="T4" fmla="*/ 57 w 91"/>
                <a:gd name="T5" fmla="*/ 0 h 133"/>
                <a:gd name="T6" fmla="*/ 56 w 91"/>
                <a:gd name="T7" fmla="*/ 0 h 133"/>
                <a:gd name="T8" fmla="*/ 56 w 91"/>
                <a:gd name="T9" fmla="*/ 101 h 133"/>
                <a:gd name="T10" fmla="*/ 45 w 91"/>
                <a:gd name="T11" fmla="*/ 112 h 133"/>
                <a:gd name="T12" fmla="*/ 34 w 91"/>
                <a:gd name="T13" fmla="*/ 101 h 133"/>
                <a:gd name="T14" fmla="*/ 34 w 91"/>
                <a:gd name="T15" fmla="*/ 0 h 133"/>
                <a:gd name="T16" fmla="*/ 1 w 91"/>
                <a:gd name="T17" fmla="*/ 0 h 133"/>
                <a:gd name="T18" fmla="*/ 0 w 91"/>
                <a:gd name="T19" fmla="*/ 0 h 133"/>
                <a:gd name="T20" fmla="*/ 0 w 91"/>
                <a:gd name="T21" fmla="*/ 1 h 133"/>
                <a:gd name="T22" fmla="*/ 0 w 91"/>
                <a:gd name="T23" fmla="*/ 101 h 133"/>
                <a:gd name="T24" fmla="*/ 11 w 91"/>
                <a:gd name="T25" fmla="*/ 125 h 133"/>
                <a:gd name="T26" fmla="*/ 46 w 91"/>
                <a:gd name="T27" fmla="*/ 133 h 133"/>
                <a:gd name="T28" fmla="*/ 78 w 91"/>
                <a:gd name="T29" fmla="*/ 127 h 133"/>
                <a:gd name="T30" fmla="*/ 91 w 91"/>
                <a:gd name="T31" fmla="*/ 103 h 133"/>
                <a:gd name="T32" fmla="*/ 91 w 91"/>
                <a:gd name="T33" fmla="*/ 1 h 133"/>
                <a:gd name="T34" fmla="*/ 91 w 91"/>
                <a:gd name="T35" fmla="*/ 0 h 133"/>
                <a:gd name="T36" fmla="*/ 90 w 91"/>
                <a:gd name="T3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33">
                  <a:moveTo>
                    <a:pt x="90" y="0"/>
                  </a:moveTo>
                  <a:lnTo>
                    <a:pt x="67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6" y="101"/>
                  </a:lnTo>
                  <a:cubicBezTo>
                    <a:pt x="56" y="109"/>
                    <a:pt x="51" y="112"/>
                    <a:pt x="45" y="112"/>
                  </a:cubicBezTo>
                  <a:cubicBezTo>
                    <a:pt x="39" y="112"/>
                    <a:pt x="34" y="109"/>
                    <a:pt x="34" y="101"/>
                  </a:cubicBezTo>
                  <a:lnTo>
                    <a:pt x="34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01"/>
                  </a:lnTo>
                  <a:cubicBezTo>
                    <a:pt x="0" y="111"/>
                    <a:pt x="4" y="119"/>
                    <a:pt x="11" y="125"/>
                  </a:cubicBezTo>
                  <a:cubicBezTo>
                    <a:pt x="18" y="130"/>
                    <a:pt x="30" y="133"/>
                    <a:pt x="46" y="133"/>
                  </a:cubicBezTo>
                  <a:cubicBezTo>
                    <a:pt x="60" y="133"/>
                    <a:pt x="70" y="131"/>
                    <a:pt x="78" y="127"/>
                  </a:cubicBezTo>
                  <a:cubicBezTo>
                    <a:pt x="86" y="123"/>
                    <a:pt x="91" y="114"/>
                    <a:pt x="91" y="103"/>
                  </a:cubicBezTo>
                  <a:lnTo>
                    <a:pt x="91" y="1"/>
                  </a:lnTo>
                  <a:lnTo>
                    <a:pt x="91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27" name="Freeform 18"/>
            <p:cNvSpPr>
              <a:spLocks noEditPoints="1"/>
            </p:cNvSpPr>
            <p:nvPr userDrawn="1"/>
          </p:nvSpPr>
          <p:spPr bwMode="auto">
            <a:xfrm>
              <a:off x="5405438" y="3397251"/>
              <a:ext cx="401638" cy="609600"/>
            </a:xfrm>
            <a:custGeom>
              <a:avLst/>
              <a:gdLst>
                <a:gd name="T0" fmla="*/ 44 w 90"/>
                <a:gd name="T1" fmla="*/ 116 h 137"/>
                <a:gd name="T2" fmla="*/ 33 w 90"/>
                <a:gd name="T3" fmla="*/ 105 h 137"/>
                <a:gd name="T4" fmla="*/ 33 w 90"/>
                <a:gd name="T5" fmla="*/ 32 h 137"/>
                <a:gd name="T6" fmla="*/ 44 w 90"/>
                <a:gd name="T7" fmla="*/ 21 h 137"/>
                <a:gd name="T8" fmla="*/ 56 w 90"/>
                <a:gd name="T9" fmla="*/ 32 h 137"/>
                <a:gd name="T10" fmla="*/ 56 w 90"/>
                <a:gd name="T11" fmla="*/ 105 h 137"/>
                <a:gd name="T12" fmla="*/ 44 w 90"/>
                <a:gd name="T13" fmla="*/ 116 h 137"/>
                <a:gd name="T14" fmla="*/ 78 w 90"/>
                <a:gd name="T15" fmla="*/ 6 h 137"/>
                <a:gd name="T16" fmla="*/ 56 w 90"/>
                <a:gd name="T17" fmla="*/ 0 h 137"/>
                <a:gd name="T18" fmla="*/ 45 w 90"/>
                <a:gd name="T19" fmla="*/ 0 h 137"/>
                <a:gd name="T20" fmla="*/ 33 w 90"/>
                <a:gd name="T21" fmla="*/ 0 h 137"/>
                <a:gd name="T22" fmla="*/ 10 w 90"/>
                <a:gd name="T23" fmla="*/ 8 h 137"/>
                <a:gd name="T24" fmla="*/ 0 w 90"/>
                <a:gd name="T25" fmla="*/ 32 h 137"/>
                <a:gd name="T26" fmla="*/ 0 w 90"/>
                <a:gd name="T27" fmla="*/ 105 h 137"/>
                <a:gd name="T28" fmla="*/ 10 w 90"/>
                <a:gd name="T29" fmla="*/ 129 h 137"/>
                <a:gd name="T30" fmla="*/ 33 w 90"/>
                <a:gd name="T31" fmla="*/ 136 h 137"/>
                <a:gd name="T32" fmla="*/ 45 w 90"/>
                <a:gd name="T33" fmla="*/ 137 h 137"/>
                <a:gd name="T34" fmla="*/ 56 w 90"/>
                <a:gd name="T35" fmla="*/ 137 h 137"/>
                <a:gd name="T36" fmla="*/ 78 w 90"/>
                <a:gd name="T37" fmla="*/ 131 h 137"/>
                <a:gd name="T38" fmla="*/ 90 w 90"/>
                <a:gd name="T39" fmla="*/ 107 h 137"/>
                <a:gd name="T40" fmla="*/ 90 w 90"/>
                <a:gd name="T41" fmla="*/ 30 h 137"/>
                <a:gd name="T42" fmla="*/ 78 w 90"/>
                <a:gd name="T43" fmla="*/ 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37">
                  <a:moveTo>
                    <a:pt x="44" y="116"/>
                  </a:moveTo>
                  <a:cubicBezTo>
                    <a:pt x="38" y="116"/>
                    <a:pt x="33" y="113"/>
                    <a:pt x="33" y="105"/>
                  </a:cubicBezTo>
                  <a:lnTo>
                    <a:pt x="33" y="32"/>
                  </a:lnTo>
                  <a:cubicBezTo>
                    <a:pt x="33" y="23"/>
                    <a:pt x="38" y="21"/>
                    <a:pt x="44" y="21"/>
                  </a:cubicBezTo>
                  <a:cubicBezTo>
                    <a:pt x="51" y="21"/>
                    <a:pt x="56" y="23"/>
                    <a:pt x="56" y="32"/>
                  </a:cubicBezTo>
                  <a:lnTo>
                    <a:pt x="56" y="105"/>
                  </a:lnTo>
                  <a:cubicBezTo>
                    <a:pt x="56" y="113"/>
                    <a:pt x="51" y="116"/>
                    <a:pt x="44" y="116"/>
                  </a:cubicBezTo>
                  <a:close/>
                  <a:moveTo>
                    <a:pt x="78" y="6"/>
                  </a:moveTo>
                  <a:cubicBezTo>
                    <a:pt x="72" y="3"/>
                    <a:pt x="64" y="1"/>
                    <a:pt x="56" y="0"/>
                  </a:cubicBezTo>
                  <a:cubicBezTo>
                    <a:pt x="52" y="0"/>
                    <a:pt x="49" y="0"/>
                    <a:pt x="45" y="0"/>
                  </a:cubicBezTo>
                  <a:cubicBezTo>
                    <a:pt x="41" y="0"/>
                    <a:pt x="37" y="0"/>
                    <a:pt x="33" y="0"/>
                  </a:cubicBezTo>
                  <a:cubicBezTo>
                    <a:pt x="23" y="1"/>
                    <a:pt x="15" y="4"/>
                    <a:pt x="10" y="8"/>
                  </a:cubicBezTo>
                  <a:cubicBezTo>
                    <a:pt x="3" y="14"/>
                    <a:pt x="0" y="22"/>
                    <a:pt x="0" y="32"/>
                  </a:cubicBezTo>
                  <a:lnTo>
                    <a:pt x="0" y="105"/>
                  </a:lnTo>
                  <a:cubicBezTo>
                    <a:pt x="0" y="115"/>
                    <a:pt x="3" y="123"/>
                    <a:pt x="10" y="129"/>
                  </a:cubicBezTo>
                  <a:cubicBezTo>
                    <a:pt x="15" y="133"/>
                    <a:pt x="23" y="135"/>
                    <a:pt x="33" y="136"/>
                  </a:cubicBezTo>
                  <a:cubicBezTo>
                    <a:pt x="37" y="137"/>
                    <a:pt x="41" y="137"/>
                    <a:pt x="45" y="137"/>
                  </a:cubicBezTo>
                  <a:cubicBezTo>
                    <a:pt x="49" y="137"/>
                    <a:pt x="52" y="137"/>
                    <a:pt x="56" y="137"/>
                  </a:cubicBezTo>
                  <a:cubicBezTo>
                    <a:pt x="64" y="136"/>
                    <a:pt x="72" y="134"/>
                    <a:pt x="78" y="131"/>
                  </a:cubicBezTo>
                  <a:cubicBezTo>
                    <a:pt x="86" y="127"/>
                    <a:pt x="90" y="118"/>
                    <a:pt x="90" y="107"/>
                  </a:cubicBezTo>
                  <a:lnTo>
                    <a:pt x="90" y="30"/>
                  </a:lnTo>
                  <a:cubicBezTo>
                    <a:pt x="90" y="18"/>
                    <a:pt x="86" y="10"/>
                    <a:pt x="7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>
              <a:off x="6596063" y="3419476"/>
              <a:ext cx="357188" cy="587375"/>
            </a:xfrm>
            <a:custGeom>
              <a:avLst/>
              <a:gdLst>
                <a:gd name="T0" fmla="*/ 48 w 80"/>
                <a:gd name="T1" fmla="*/ 132 h 132"/>
                <a:gd name="T2" fmla="*/ 33 w 80"/>
                <a:gd name="T3" fmla="*/ 132 h 132"/>
                <a:gd name="T4" fmla="*/ 33 w 80"/>
                <a:gd name="T5" fmla="*/ 14 h 132"/>
                <a:gd name="T6" fmla="*/ 0 w 80"/>
                <a:gd name="T7" fmla="*/ 14 h 132"/>
                <a:gd name="T8" fmla="*/ 0 w 80"/>
                <a:gd name="T9" fmla="*/ 0 h 132"/>
                <a:gd name="T10" fmla="*/ 80 w 80"/>
                <a:gd name="T11" fmla="*/ 0 h 132"/>
                <a:gd name="T12" fmla="*/ 80 w 80"/>
                <a:gd name="T13" fmla="*/ 14 h 132"/>
                <a:gd name="T14" fmla="*/ 48 w 80"/>
                <a:gd name="T15" fmla="*/ 14 h 132"/>
                <a:gd name="T16" fmla="*/ 48 w 80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2">
                  <a:moveTo>
                    <a:pt x="48" y="132"/>
                  </a:moveTo>
                  <a:lnTo>
                    <a:pt x="33" y="132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48" y="14"/>
                  </a:lnTo>
                  <a:lnTo>
                    <a:pt x="4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7064376" y="3419476"/>
              <a:ext cx="352425" cy="587375"/>
            </a:xfrm>
            <a:custGeom>
              <a:avLst/>
              <a:gdLst>
                <a:gd name="T0" fmla="*/ 0 w 79"/>
                <a:gd name="T1" fmla="*/ 0 h 132"/>
                <a:gd name="T2" fmla="*/ 78 w 79"/>
                <a:gd name="T3" fmla="*/ 0 h 132"/>
                <a:gd name="T4" fmla="*/ 78 w 79"/>
                <a:gd name="T5" fmla="*/ 14 h 132"/>
                <a:gd name="T6" fmla="*/ 15 w 79"/>
                <a:gd name="T7" fmla="*/ 14 h 132"/>
                <a:gd name="T8" fmla="*/ 15 w 79"/>
                <a:gd name="T9" fmla="*/ 57 h 132"/>
                <a:gd name="T10" fmla="*/ 76 w 79"/>
                <a:gd name="T11" fmla="*/ 57 h 132"/>
                <a:gd name="T12" fmla="*/ 76 w 79"/>
                <a:gd name="T13" fmla="*/ 71 h 132"/>
                <a:gd name="T14" fmla="*/ 15 w 79"/>
                <a:gd name="T15" fmla="*/ 71 h 132"/>
                <a:gd name="T16" fmla="*/ 15 w 79"/>
                <a:gd name="T17" fmla="*/ 119 h 132"/>
                <a:gd name="T18" fmla="*/ 79 w 79"/>
                <a:gd name="T19" fmla="*/ 119 h 132"/>
                <a:gd name="T20" fmla="*/ 79 w 79"/>
                <a:gd name="T21" fmla="*/ 132 h 132"/>
                <a:gd name="T22" fmla="*/ 0 w 79"/>
                <a:gd name="T23" fmla="*/ 132 h 132"/>
                <a:gd name="T24" fmla="*/ 0 w 79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32">
                  <a:moveTo>
                    <a:pt x="0" y="0"/>
                  </a:moveTo>
                  <a:lnTo>
                    <a:pt x="78" y="0"/>
                  </a:lnTo>
                  <a:lnTo>
                    <a:pt x="78" y="14"/>
                  </a:lnTo>
                  <a:lnTo>
                    <a:pt x="15" y="14"/>
                  </a:lnTo>
                  <a:lnTo>
                    <a:pt x="15" y="57"/>
                  </a:lnTo>
                  <a:lnTo>
                    <a:pt x="76" y="57"/>
                  </a:lnTo>
                  <a:lnTo>
                    <a:pt x="76" y="71"/>
                  </a:lnTo>
                  <a:lnTo>
                    <a:pt x="15" y="71"/>
                  </a:lnTo>
                  <a:lnTo>
                    <a:pt x="15" y="119"/>
                  </a:lnTo>
                  <a:lnTo>
                    <a:pt x="79" y="119"/>
                  </a:lnTo>
                  <a:lnTo>
                    <a:pt x="79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519988" y="3406776"/>
              <a:ext cx="490538" cy="617538"/>
            </a:xfrm>
            <a:custGeom>
              <a:avLst/>
              <a:gdLst>
                <a:gd name="T0" fmla="*/ 57 w 110"/>
                <a:gd name="T1" fmla="*/ 15 h 139"/>
                <a:gd name="T2" fmla="*/ 13 w 110"/>
                <a:gd name="T3" fmla="*/ 69 h 139"/>
                <a:gd name="T4" fmla="*/ 57 w 110"/>
                <a:gd name="T5" fmla="*/ 123 h 139"/>
                <a:gd name="T6" fmla="*/ 96 w 110"/>
                <a:gd name="T7" fmla="*/ 96 h 139"/>
                <a:gd name="T8" fmla="*/ 110 w 110"/>
                <a:gd name="T9" fmla="*/ 96 h 139"/>
                <a:gd name="T10" fmla="*/ 57 w 110"/>
                <a:gd name="T11" fmla="*/ 139 h 139"/>
                <a:gd name="T12" fmla="*/ 0 w 110"/>
                <a:gd name="T13" fmla="*/ 69 h 139"/>
                <a:gd name="T14" fmla="*/ 57 w 110"/>
                <a:gd name="T15" fmla="*/ 0 h 139"/>
                <a:gd name="T16" fmla="*/ 110 w 110"/>
                <a:gd name="T17" fmla="*/ 43 h 139"/>
                <a:gd name="T18" fmla="*/ 96 w 110"/>
                <a:gd name="T19" fmla="*/ 43 h 139"/>
                <a:gd name="T20" fmla="*/ 57 w 110"/>
                <a:gd name="T21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9">
                  <a:moveTo>
                    <a:pt x="57" y="15"/>
                  </a:moveTo>
                  <a:cubicBezTo>
                    <a:pt x="31" y="15"/>
                    <a:pt x="13" y="41"/>
                    <a:pt x="13" y="69"/>
                  </a:cubicBezTo>
                  <a:cubicBezTo>
                    <a:pt x="13" y="98"/>
                    <a:pt x="31" y="123"/>
                    <a:pt x="57" y="123"/>
                  </a:cubicBezTo>
                  <a:cubicBezTo>
                    <a:pt x="79" y="123"/>
                    <a:pt x="91" y="105"/>
                    <a:pt x="96" y="96"/>
                  </a:cubicBezTo>
                  <a:lnTo>
                    <a:pt x="110" y="96"/>
                  </a:lnTo>
                  <a:cubicBezTo>
                    <a:pt x="102" y="119"/>
                    <a:pt x="82" y="139"/>
                    <a:pt x="57" y="139"/>
                  </a:cubicBezTo>
                  <a:cubicBezTo>
                    <a:pt x="26" y="139"/>
                    <a:pt x="0" y="108"/>
                    <a:pt x="0" y="69"/>
                  </a:cubicBezTo>
                  <a:cubicBezTo>
                    <a:pt x="0" y="31"/>
                    <a:pt x="26" y="0"/>
                    <a:pt x="57" y="0"/>
                  </a:cubicBezTo>
                  <a:cubicBezTo>
                    <a:pt x="82" y="0"/>
                    <a:pt x="102" y="19"/>
                    <a:pt x="110" y="43"/>
                  </a:cubicBezTo>
                  <a:lnTo>
                    <a:pt x="96" y="43"/>
                  </a:lnTo>
                  <a:cubicBezTo>
                    <a:pt x="91" y="33"/>
                    <a:pt x="80" y="15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auto">
            <a:xfrm>
              <a:off x="8121651" y="3419476"/>
              <a:ext cx="392113" cy="587375"/>
            </a:xfrm>
            <a:custGeom>
              <a:avLst/>
              <a:gdLst>
                <a:gd name="T0" fmla="*/ 73 w 88"/>
                <a:gd name="T1" fmla="*/ 71 h 132"/>
                <a:gd name="T2" fmla="*/ 15 w 88"/>
                <a:gd name="T3" fmla="*/ 71 h 132"/>
                <a:gd name="T4" fmla="*/ 15 w 88"/>
                <a:gd name="T5" fmla="*/ 132 h 132"/>
                <a:gd name="T6" fmla="*/ 0 w 88"/>
                <a:gd name="T7" fmla="*/ 132 h 132"/>
                <a:gd name="T8" fmla="*/ 0 w 88"/>
                <a:gd name="T9" fmla="*/ 0 h 132"/>
                <a:gd name="T10" fmla="*/ 15 w 88"/>
                <a:gd name="T11" fmla="*/ 0 h 132"/>
                <a:gd name="T12" fmla="*/ 15 w 88"/>
                <a:gd name="T13" fmla="*/ 57 h 132"/>
                <a:gd name="T14" fmla="*/ 73 w 88"/>
                <a:gd name="T15" fmla="*/ 57 h 132"/>
                <a:gd name="T16" fmla="*/ 73 w 88"/>
                <a:gd name="T17" fmla="*/ 0 h 132"/>
                <a:gd name="T18" fmla="*/ 88 w 88"/>
                <a:gd name="T19" fmla="*/ 0 h 132"/>
                <a:gd name="T20" fmla="*/ 88 w 88"/>
                <a:gd name="T21" fmla="*/ 132 h 132"/>
                <a:gd name="T22" fmla="*/ 73 w 88"/>
                <a:gd name="T23" fmla="*/ 132 h 132"/>
                <a:gd name="T24" fmla="*/ 73 w 88"/>
                <a:gd name="T25" fmla="*/ 7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32">
                  <a:moveTo>
                    <a:pt x="73" y="71"/>
                  </a:moveTo>
                  <a:lnTo>
                    <a:pt x="15" y="71"/>
                  </a:lnTo>
                  <a:lnTo>
                    <a:pt x="15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57"/>
                  </a:lnTo>
                  <a:lnTo>
                    <a:pt x="73" y="57"/>
                  </a:lnTo>
                  <a:lnTo>
                    <a:pt x="73" y="0"/>
                  </a:lnTo>
                  <a:lnTo>
                    <a:pt x="88" y="0"/>
                  </a:lnTo>
                  <a:lnTo>
                    <a:pt x="88" y="132"/>
                  </a:lnTo>
                  <a:lnTo>
                    <a:pt x="73" y="132"/>
                  </a:lnTo>
                  <a:lnTo>
                    <a:pt x="73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/>
            </a:p>
          </p:txBody>
        </p:sp>
      </p:grpSp>
      <p:sp>
        <p:nvSpPr>
          <p:cNvPr id="3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49599" y="2595699"/>
            <a:ext cx="9513142" cy="8459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997" baseline="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ko-KR" altLang="en-US" dirty="0"/>
              <a:t>타이틀 입력</a:t>
            </a:r>
          </a:p>
        </p:txBody>
      </p:sp>
      <p:sp>
        <p:nvSpPr>
          <p:cNvPr id="40" name="텍스트 개체 틀 22"/>
          <p:cNvSpPr>
            <a:spLocks noGrp="1"/>
          </p:cNvSpPr>
          <p:nvPr>
            <p:ph type="body" sz="quarter" idx="22" hasCustomPrompt="1"/>
          </p:nvPr>
        </p:nvSpPr>
        <p:spPr>
          <a:xfrm>
            <a:off x="549599" y="3493592"/>
            <a:ext cx="1916875" cy="291916"/>
          </a:xfrm>
        </p:spPr>
        <p:txBody>
          <a:bodyPr>
            <a:noAutofit/>
          </a:bodyPr>
          <a:lstStyle>
            <a:lvl1pPr marL="0" indent="0" algn="l">
              <a:buNone/>
              <a:defRPr sz="1599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sz="1799" dirty="0"/>
              <a:t>텍스트 입력</a:t>
            </a:r>
            <a:endParaRPr lang="ko-KR" altLang="en-US" dirty="0"/>
          </a:p>
        </p:txBody>
      </p:sp>
      <p:sp>
        <p:nvSpPr>
          <p:cNvPr id="48" name="텍스트 개체 틀 22"/>
          <p:cNvSpPr>
            <a:spLocks noGrp="1"/>
          </p:cNvSpPr>
          <p:nvPr>
            <p:ph type="body" sz="quarter" idx="23" hasCustomPrompt="1"/>
          </p:nvPr>
        </p:nvSpPr>
        <p:spPr>
          <a:xfrm>
            <a:off x="2714124" y="3505198"/>
            <a:ext cx="1916875" cy="291916"/>
          </a:xfrm>
        </p:spPr>
        <p:txBody>
          <a:bodyPr>
            <a:noAutofit/>
          </a:bodyPr>
          <a:lstStyle>
            <a:lvl1pPr marL="0" indent="0" algn="l">
              <a:buNone/>
              <a:defRPr sz="1599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sz="1799" dirty="0"/>
              <a:t>텍스트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8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" y="0"/>
            <a:ext cx="10690367" cy="756126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감사합니다."/>
          <p:cNvSpPr txBox="1">
            <a:spLocks noGrp="1"/>
          </p:cNvSpPr>
          <p:nvPr>
            <p:ph type="title" hasCustomPrompt="1"/>
          </p:nvPr>
        </p:nvSpPr>
        <p:spPr>
          <a:xfrm>
            <a:off x="634741" y="1670991"/>
            <a:ext cx="7992889" cy="71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감사합니다.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968625" y="2686755"/>
            <a:ext cx="4188249" cy="486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7392111" y="6874657"/>
            <a:ext cx="271495" cy="25819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3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8" r:id="rId4"/>
    <p:sldLayoutId id="2147483660" r:id="rId5"/>
    <p:sldLayoutId id="2147483661" r:id="rId6"/>
  </p:sldLayoutIdLst>
  <p:transition spd="med"/>
  <p:txStyles>
    <p:titleStyle>
      <a:lvl1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1pPr>
      <a:lvl2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2pPr>
      <a:lvl3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3pPr>
      <a:lvl4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4pPr>
      <a:lvl5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5pPr>
      <a:lvl6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6pPr>
      <a:lvl7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7pPr>
      <a:lvl8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8pPr>
      <a:lvl9pPr marL="0" marR="0" indent="0" algn="l" defTabSz="100812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다키 M Title"/>
          <a:ea typeface="다키 M Title"/>
          <a:cs typeface="다키 M Title"/>
          <a:sym typeface="다키 M Title"/>
        </a:defRPr>
      </a:lvl9pPr>
    </p:titleStyle>
    <p:bodyStyle>
      <a:lvl1pPr marL="252031" marR="0" indent="-252031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94869" marR="0" indent="-290805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351804" marR="0" indent="-343679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910133" marR="0" indent="-397944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414197" marR="0" indent="-397941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18260" marR="0" indent="-397941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22322" marR="0" indent="-397945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926385" marR="0" indent="-397945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430448" marR="0" indent="-397945" algn="l" defTabSz="1008124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ppur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purio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purio.com/send-api/develop" TargetMode="External"/><Relationship Id="rId2" Type="http://schemas.openxmlformats.org/officeDocument/2006/relationships/hyperlink" Target="https://www.ppurio.com/send-api/inf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purio.com/send-api/develop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32"/>
          <p:cNvSpPr>
            <a:spLocks noGrp="1"/>
          </p:cNvSpPr>
          <p:nvPr>
            <p:ph type="body" sz="quarter" idx="4294967295"/>
          </p:nvPr>
        </p:nvSpPr>
        <p:spPr>
          <a:xfrm>
            <a:off x="6593104" y="7116093"/>
            <a:ext cx="3526789" cy="393452"/>
          </a:xfrm>
        </p:spPr>
        <p:txBody>
          <a:bodyPr>
            <a:normAutofit fontScale="85000" lnSpcReduction="20000"/>
          </a:bodyPr>
          <a:lstStyle/>
          <a:p>
            <a:pPr marL="503761" lvl="1" indent="0">
              <a:buNone/>
            </a:pPr>
            <a:endParaRPr lang="en-US" altLang="ko-KR" dirty="0">
              <a:latin typeface="다키 L" pitchFamily="2" charset="-127"/>
              <a:ea typeface="다키 L" pitchFamily="2" charset="-127"/>
            </a:endParaRPr>
          </a:p>
          <a:p>
            <a:pPr lvl="1"/>
            <a:endParaRPr lang="en-US" altLang="ko-KR" dirty="0">
              <a:latin typeface="다키 L" pitchFamily="2" charset="-127"/>
              <a:ea typeface="다키 L" pitchFamily="2" charset="-127"/>
            </a:endParaRPr>
          </a:p>
          <a:p>
            <a:pPr lvl="1"/>
            <a:endParaRPr lang="en-US" altLang="ko-KR" dirty="0">
              <a:latin typeface="다키 L" pitchFamily="2" charset="-127"/>
              <a:ea typeface="다키 L" pitchFamily="2" charset="-127"/>
            </a:endParaRPr>
          </a:p>
          <a:p>
            <a:pPr marL="503761" lvl="1" indent="0">
              <a:buNone/>
            </a:pPr>
            <a:endParaRPr lang="en-US" altLang="ko-KR" dirty="0">
              <a:latin typeface="다키 L" pitchFamily="2" charset="-127"/>
              <a:ea typeface="다키 L" pitchFamily="2" charset="-127"/>
            </a:endParaRPr>
          </a:p>
          <a:p>
            <a:pPr marL="503761" lvl="1" indent="0">
              <a:buNone/>
            </a:pPr>
            <a:endParaRPr lang="en-US" altLang="ko-KR" dirty="0"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1"/>
          </p:nvPr>
        </p:nvSpPr>
        <p:spPr>
          <a:xfrm>
            <a:off x="552621" y="2595700"/>
            <a:ext cx="9507150" cy="1601590"/>
          </a:xfrm>
        </p:spPr>
        <p:txBody>
          <a:bodyPr/>
          <a:lstStyle/>
          <a:p>
            <a:r>
              <a:rPr lang="ko-KR" altLang="en-US" sz="3598" dirty="0"/>
              <a:t>다우기술 </a:t>
            </a:r>
            <a:r>
              <a:rPr lang="en-US" altLang="ko-KR" sz="3598" dirty="0"/>
              <a:t>–</a:t>
            </a:r>
            <a:r>
              <a:rPr lang="ko-KR" altLang="en-US" sz="3598" dirty="0"/>
              <a:t> 한성대 </a:t>
            </a:r>
            <a:r>
              <a:rPr lang="ko-KR" altLang="en-US" sz="3598" dirty="0" err="1"/>
              <a:t>프리캡스톤</a:t>
            </a:r>
            <a:r>
              <a:rPr lang="ko-KR" altLang="en-US" sz="3598" dirty="0"/>
              <a:t> 디자인</a:t>
            </a:r>
            <a:endParaRPr lang="en-US" altLang="ko-KR" sz="3598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>
          <a:xfrm>
            <a:off x="552620" y="4264631"/>
            <a:ext cx="1915668" cy="291916"/>
          </a:xfrm>
        </p:spPr>
        <p:txBody>
          <a:bodyPr/>
          <a:lstStyle/>
          <a:p>
            <a:pPr algn="l"/>
            <a:r>
              <a:rPr lang="en-US" altLang="ko-KR" dirty="0"/>
              <a:t> 2024. 09. 10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40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소개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endParaRPr lang="en" dirty="0"/>
          </a:p>
        </p:txBody>
      </p:sp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2692544"/>
            <a:ext cx="9580494" cy="4650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42" y="1508760"/>
            <a:ext cx="1511375" cy="10261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17" y="1749096"/>
            <a:ext cx="3146803" cy="8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903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소개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endParaRPr lang="en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2798064"/>
            <a:ext cx="9710927" cy="4261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54" y="1902137"/>
            <a:ext cx="4391254" cy="3734123"/>
          </a:xfrm>
          <a:prstGeom prst="rect">
            <a:avLst/>
          </a:prstGeom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83" y="973600"/>
            <a:ext cx="1081825" cy="1081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05" y="1949892"/>
            <a:ext cx="820739" cy="8207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18" y="1584130"/>
            <a:ext cx="861639" cy="8616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2723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소개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비즈뿌리오</a:t>
            </a:r>
            <a:endParaRPr lang="en" dirty="0"/>
          </a:p>
        </p:txBody>
      </p:sp>
      <p:sp>
        <p:nvSpPr>
          <p:cNvPr id="6" name="텍스트 개체 틀 21">
            <a:extLst>
              <a:ext uri="{FF2B5EF4-FFF2-40B4-BE49-F238E27FC236}">
                <a16:creationId xmlns:a16="http://schemas.microsoft.com/office/drawing/2014/main" id="{EA84A9D8-F997-A329-F629-13E974B066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b="0" i="0" dirty="0">
                <a:solidFill>
                  <a:srgbClr val="757575"/>
                </a:solidFill>
                <a:effectLst/>
                <a:latin typeface="Noto Sans KR"/>
              </a:rPr>
              <a:t>웹에 접속하지 않고 원하는 시점에 </a:t>
            </a:r>
            <a:r>
              <a:rPr lang="en" altLang="ko-Kore-KR" b="0" i="0" dirty="0">
                <a:solidFill>
                  <a:srgbClr val="757575"/>
                </a:solidFill>
                <a:effectLst/>
                <a:latin typeface="Noto Sans KR"/>
              </a:rPr>
              <a:t>API</a:t>
            </a:r>
            <a:r>
              <a:rPr lang="ko-KR" altLang="en-US" b="0" i="0" dirty="0">
                <a:solidFill>
                  <a:srgbClr val="757575"/>
                </a:solidFill>
                <a:effectLst/>
                <a:latin typeface="Noto Sans KR"/>
              </a:rPr>
              <a:t>연동을 통해 문자를 자동으로 발송하는 서비스</a:t>
            </a: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2FAFB1-7B38-5C7C-D0EA-BB5A0C6A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8" y="1961062"/>
            <a:ext cx="10252658" cy="36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03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소개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비즈뿌리오</a:t>
            </a:r>
            <a:endParaRPr lang="en" dirty="0"/>
          </a:p>
        </p:txBody>
      </p:sp>
      <p:sp>
        <p:nvSpPr>
          <p:cNvPr id="14" name="텍스트 개체 틀 21">
            <a:extLst>
              <a:ext uri="{FF2B5EF4-FFF2-40B4-BE49-F238E27FC236}">
                <a16:creationId xmlns:a16="http://schemas.microsoft.com/office/drawing/2014/main" id="{A1836DD5-6FBF-7B94-4155-0586663D88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주요 활용 서비스로는 주식 체결</a:t>
            </a:r>
            <a:r>
              <a:rPr lang="en-US" altLang="ko-KR" dirty="0"/>
              <a:t>,</a:t>
            </a:r>
            <a:r>
              <a:rPr lang="ko-KR" altLang="en-US" dirty="0"/>
              <a:t> 결제 및 인증 메시지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90263B-D0B7-0594-1883-CE2B6B83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21" y="2683306"/>
            <a:ext cx="2006600" cy="332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3BF013-A2E4-EEB8-F229-B25E0F19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91" y="2696006"/>
            <a:ext cx="2133600" cy="330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F6DC7-C0BD-2147-E672-76DF9026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961" y="2816656"/>
            <a:ext cx="1930400" cy="311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165F97-C6C5-5F70-08A2-2060E609628A}"/>
              </a:ext>
            </a:extLst>
          </p:cNvPr>
          <p:cNvSpPr txBox="1"/>
          <p:nvPr/>
        </p:nvSpPr>
        <p:spPr>
          <a:xfrm>
            <a:off x="1360346" y="2254252"/>
            <a:ext cx="296037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주식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체결 및 계좌 개설 안내</a:t>
            </a:r>
            <a:endParaRPr kumimoji="0" lang="ko-Kore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6257F-C0BE-40FE-81B0-1412FF0B506C}"/>
              </a:ext>
            </a:extLst>
          </p:cNvPr>
          <p:cNvSpPr txBox="1"/>
          <p:nvPr/>
        </p:nvSpPr>
        <p:spPr>
          <a:xfrm>
            <a:off x="4314683" y="2254252"/>
            <a:ext cx="296037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1600" dirty="0"/>
              <a:t>알림톡</a:t>
            </a:r>
            <a:r>
              <a:rPr lang="en-US" altLang="ko-Kore-KR" sz="1600" dirty="0"/>
              <a:t>/</a:t>
            </a:r>
            <a:r>
              <a:rPr lang="ko-KR" altLang="en-US" sz="1600" dirty="0" err="1"/>
              <a:t>친구톡</a:t>
            </a:r>
            <a:r>
              <a:rPr lang="ko-KR" altLang="en-US" sz="1600" dirty="0"/>
              <a:t> 마케팅 활용</a:t>
            </a:r>
            <a:endParaRPr kumimoji="0" lang="ko-Kore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042422-AE33-A1ED-AAD3-8FBBEA7C1125}"/>
              </a:ext>
            </a:extLst>
          </p:cNvPr>
          <p:cNvSpPr txBox="1"/>
          <p:nvPr/>
        </p:nvSpPr>
        <p:spPr>
          <a:xfrm>
            <a:off x="7269021" y="2254252"/>
            <a:ext cx="296037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결제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및 인증번호 안내</a:t>
            </a:r>
            <a:endParaRPr kumimoji="0" lang="ko-Kore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19" y="4830490"/>
            <a:ext cx="1521442" cy="15214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08" y="4830490"/>
            <a:ext cx="1521442" cy="15214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4" y="4830490"/>
            <a:ext cx="1521442" cy="15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492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소개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vs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비즈뿌리오</a:t>
            </a:r>
            <a:endParaRPr lang="en" dirty="0"/>
          </a:p>
        </p:txBody>
      </p:sp>
      <p:sp>
        <p:nvSpPr>
          <p:cNvPr id="14" name="텍스트 개체 틀 21">
            <a:extLst>
              <a:ext uri="{FF2B5EF4-FFF2-40B4-BE49-F238E27FC236}">
                <a16:creationId xmlns:a16="http://schemas.microsoft.com/office/drawing/2014/main" id="{A1836DD5-6FBF-7B94-4155-0586663D88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뿌리오와 </a:t>
            </a:r>
            <a:r>
              <a:rPr lang="ko-KR" altLang="en-US" dirty="0" err="1"/>
              <a:t>비즈뿌리오의</a:t>
            </a:r>
            <a:r>
              <a:rPr lang="ko-KR" altLang="en-US" dirty="0"/>
              <a:t> 서비스 차이점</a:t>
            </a:r>
            <a:endParaRPr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F36F5E6-CFD9-51C2-A0D9-7980C44B2BEB}"/>
              </a:ext>
            </a:extLst>
          </p:cNvPr>
          <p:cNvGrpSpPr/>
          <p:nvPr/>
        </p:nvGrpSpPr>
        <p:grpSpPr>
          <a:xfrm>
            <a:off x="806908" y="1881622"/>
            <a:ext cx="4876298" cy="4500500"/>
            <a:chOff x="5762990" y="1908423"/>
            <a:chExt cx="4876298" cy="45005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5D2972-E1CF-9EF8-D42E-A668B25D7DE0}"/>
                </a:ext>
              </a:extLst>
            </p:cNvPr>
            <p:cNvSpPr txBox="1"/>
            <p:nvPr/>
          </p:nvSpPr>
          <p:spPr>
            <a:xfrm>
              <a:off x="6621258" y="5416344"/>
              <a:ext cx="401803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>
                  <a:latin typeface="다키 M" pitchFamily="2" charset="-127"/>
                  <a:ea typeface="다키 M" pitchFamily="2" charset="-127"/>
                </a:rPr>
                <a:t>B2C(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개인</a:t>
              </a:r>
              <a:r>
                <a:rPr lang="en-US" altLang="ko-KR" sz="1300">
                  <a:latin typeface="다키 M" pitchFamily="2" charset="-127"/>
                  <a:ea typeface="다키 M" pitchFamily="2" charset="-127"/>
                </a:rPr>
                <a:t>) 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전용 서비스</a:t>
              </a:r>
              <a:endParaRPr lang="en-US" altLang="ko-KR" sz="1300">
                <a:latin typeface="다키 M" pitchFamily="2" charset="-127"/>
                <a:ea typeface="다키 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>
                  <a:solidFill>
                    <a:srgbClr val="2482C8"/>
                  </a:solidFill>
                  <a:latin typeface="다키 M" pitchFamily="2" charset="-127"/>
                  <a:ea typeface="다키 M" pitchFamily="2" charset="-127"/>
                </a:rPr>
                <a:t>웹사이트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에서 쉽고 빠른 발송환경 제공</a:t>
              </a:r>
              <a:endParaRPr lang="en-US" altLang="ko-KR" sz="1300">
                <a:latin typeface="다키 M" pitchFamily="2" charset="-127"/>
                <a:ea typeface="다키 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단발성</a:t>
              </a:r>
              <a:r>
                <a:rPr lang="en-US" altLang="ko-KR" sz="1300">
                  <a:latin typeface="다키 M" pitchFamily="2" charset="-127"/>
                  <a:ea typeface="다키 M" pitchFamily="2" charset="-127"/>
                </a:rPr>
                <a:t>/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마케팅성 메시지 발송 특화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CA9D4D8-5EDC-C015-742D-537D7CD0DC80}"/>
                </a:ext>
              </a:extLst>
            </p:cNvPr>
            <p:cNvGrpSpPr/>
            <p:nvPr/>
          </p:nvGrpSpPr>
          <p:grpSpPr>
            <a:xfrm>
              <a:off x="6253449" y="2680040"/>
              <a:ext cx="3377727" cy="2052229"/>
              <a:chOff x="4896338" y="2525486"/>
              <a:chExt cx="5675557" cy="3253076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A93A8A0E-5D00-74C8-E3DC-7CD3AF021459}"/>
                  </a:ext>
                </a:extLst>
              </p:cNvPr>
              <p:cNvSpPr/>
              <p:nvPr/>
            </p:nvSpPr>
            <p:spPr>
              <a:xfrm>
                <a:off x="5440321" y="2525486"/>
                <a:ext cx="4587590" cy="3191366"/>
              </a:xfrm>
              <a:prstGeom prst="roundRect">
                <a:avLst>
                  <a:gd name="adj" fmla="val 4588"/>
                </a:avLst>
              </a:prstGeom>
              <a:solidFill>
                <a:srgbClr val="3C4B59"/>
              </a:solidFill>
              <a:ln w="2857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EF444E5D-87FC-826A-9BC6-F261EBBFAD7B}"/>
                  </a:ext>
                </a:extLst>
              </p:cNvPr>
              <p:cNvSpPr/>
              <p:nvPr/>
            </p:nvSpPr>
            <p:spPr>
              <a:xfrm>
                <a:off x="4896338" y="5609511"/>
                <a:ext cx="5675557" cy="169051"/>
              </a:xfrm>
              <a:prstGeom prst="roundRect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BE460EC-5A70-F094-1E57-9774A9EE4355}"/>
                  </a:ext>
                </a:extLst>
              </p:cNvPr>
              <p:cNvSpPr/>
              <p:nvPr/>
            </p:nvSpPr>
            <p:spPr>
              <a:xfrm>
                <a:off x="4896338" y="5599285"/>
                <a:ext cx="5675557" cy="99434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6E37AAD-1B8C-B73C-F85F-7EA2C6B322C8}"/>
                  </a:ext>
                </a:extLst>
              </p:cNvPr>
              <p:cNvSpPr/>
              <p:nvPr/>
            </p:nvSpPr>
            <p:spPr>
              <a:xfrm>
                <a:off x="5646116" y="2725449"/>
                <a:ext cx="4176000" cy="2683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D977DFA-6A7A-3F02-359C-7158A830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990" y="1964581"/>
              <a:ext cx="85351" cy="2743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E6A7A8-A776-61FC-1E30-2B881DB71E6F}"/>
                </a:ext>
              </a:extLst>
            </p:cNvPr>
            <p:cNvSpPr txBox="1"/>
            <p:nvPr/>
          </p:nvSpPr>
          <p:spPr>
            <a:xfrm>
              <a:off x="5848341" y="1908423"/>
              <a:ext cx="3900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2482C8"/>
                  </a:solidFill>
                  <a:latin typeface="다키 M Title" pitchFamily="2" charset="-127"/>
                  <a:ea typeface="다키 M Title" pitchFamily="2" charset="-127"/>
                </a:rPr>
                <a:t>뿌리오</a:t>
              </a:r>
            </a:p>
          </p:txBody>
        </p:sp>
        <p:sp>
          <p:nvSpPr>
            <p:cNvPr id="30" name="직사각형 10">
              <a:extLst>
                <a:ext uri="{FF2B5EF4-FFF2-40B4-BE49-F238E27FC236}">
                  <a16:creationId xmlns:a16="http://schemas.microsoft.com/office/drawing/2014/main" id="{F48280AB-D972-9643-48A0-8AA33F6B2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2612" y="4693237"/>
              <a:ext cx="21812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다키 L" pitchFamily="2" charset="-127"/>
                  <a:ea typeface="다키 L" pitchFamily="2" charset="-127"/>
                </a:rPr>
                <a:t>http://www.ppurio.com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3748E7C-9634-38B7-4064-E0CAC6813C0F}"/>
                </a:ext>
              </a:extLst>
            </p:cNvPr>
            <p:cNvSpPr/>
            <p:nvPr/>
          </p:nvSpPr>
          <p:spPr>
            <a:xfrm>
              <a:off x="6466043" y="5560360"/>
              <a:ext cx="107867" cy="107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1FD450F-BA19-2EB0-C5C6-8090CEBD4031}"/>
                </a:ext>
              </a:extLst>
            </p:cNvPr>
            <p:cNvSpPr/>
            <p:nvPr/>
          </p:nvSpPr>
          <p:spPr>
            <a:xfrm>
              <a:off x="6466043" y="5866466"/>
              <a:ext cx="107867" cy="107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9C39897-264C-1D0E-2638-A5C30C31A1EF}"/>
                </a:ext>
              </a:extLst>
            </p:cNvPr>
            <p:cNvSpPr/>
            <p:nvPr/>
          </p:nvSpPr>
          <p:spPr>
            <a:xfrm>
              <a:off x="6466043" y="6172572"/>
              <a:ext cx="107867" cy="107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hlinkClick r:id="rId3"/>
              <a:extLst>
                <a:ext uri="{FF2B5EF4-FFF2-40B4-BE49-F238E27FC236}">
                  <a16:creationId xmlns:a16="http://schemas.microsoft.com/office/drawing/2014/main" id="{AC218216-545D-FE31-CFD9-505E3F85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687" y="2762596"/>
              <a:ext cx="2609722" cy="1781056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23C052-FBD2-D2BD-AEE2-4F8A7D1AE6F7}"/>
              </a:ext>
            </a:extLst>
          </p:cNvPr>
          <p:cNvGrpSpPr/>
          <p:nvPr/>
        </p:nvGrpSpPr>
        <p:grpSpPr>
          <a:xfrm>
            <a:off x="5949282" y="1881622"/>
            <a:ext cx="4536504" cy="4500500"/>
            <a:chOff x="990216" y="1908423"/>
            <a:chExt cx="4536504" cy="45005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35985C-28E3-D260-DE1A-A936BADDCDB8}"/>
                </a:ext>
              </a:extLst>
            </p:cNvPr>
            <p:cNvGrpSpPr/>
            <p:nvPr/>
          </p:nvGrpSpPr>
          <p:grpSpPr>
            <a:xfrm>
              <a:off x="1248893" y="2680040"/>
              <a:ext cx="3377727" cy="2052229"/>
              <a:chOff x="4896338" y="2525486"/>
              <a:chExt cx="5675557" cy="3253076"/>
            </a:xfrm>
          </p:grpSpPr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B8BB849C-3200-D7E3-6AB7-63BD710EF83F}"/>
                  </a:ext>
                </a:extLst>
              </p:cNvPr>
              <p:cNvSpPr/>
              <p:nvPr/>
            </p:nvSpPr>
            <p:spPr>
              <a:xfrm>
                <a:off x="5440321" y="2525486"/>
                <a:ext cx="4587590" cy="3191366"/>
              </a:xfrm>
              <a:prstGeom prst="roundRect">
                <a:avLst>
                  <a:gd name="adj" fmla="val 4588"/>
                </a:avLst>
              </a:prstGeom>
              <a:solidFill>
                <a:srgbClr val="3C4B59"/>
              </a:solidFill>
              <a:ln w="2857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6B95E136-0A76-9100-601D-6A18DB3995E8}"/>
                  </a:ext>
                </a:extLst>
              </p:cNvPr>
              <p:cNvSpPr/>
              <p:nvPr/>
            </p:nvSpPr>
            <p:spPr>
              <a:xfrm>
                <a:off x="4896338" y="5609511"/>
                <a:ext cx="5675557" cy="169051"/>
              </a:xfrm>
              <a:prstGeom prst="roundRect">
                <a:avLst>
                  <a:gd name="adj" fmla="val 50000"/>
                </a:avLst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45935A3-4B01-89C7-84BE-F6498935A2A4}"/>
                  </a:ext>
                </a:extLst>
              </p:cNvPr>
              <p:cNvSpPr/>
              <p:nvPr/>
            </p:nvSpPr>
            <p:spPr>
              <a:xfrm>
                <a:off x="4896338" y="5599285"/>
                <a:ext cx="5675557" cy="99434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9AF2787-08F0-2AE1-06F4-42DC636A1D21}"/>
                  </a:ext>
                </a:extLst>
              </p:cNvPr>
              <p:cNvSpPr/>
              <p:nvPr/>
            </p:nvSpPr>
            <p:spPr>
              <a:xfrm>
                <a:off x="5646116" y="2725449"/>
                <a:ext cx="4176000" cy="2683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FC32F9-8729-9E7F-0E2D-3D80C629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16" y="1964581"/>
              <a:ext cx="85351" cy="27434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BBC31B-A7EC-5E67-F738-F14D13257698}"/>
                </a:ext>
              </a:extLst>
            </p:cNvPr>
            <p:cNvSpPr txBox="1"/>
            <p:nvPr/>
          </p:nvSpPr>
          <p:spPr>
            <a:xfrm>
              <a:off x="1075567" y="1908423"/>
              <a:ext cx="3900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solidFill>
                    <a:srgbClr val="2482C8"/>
                  </a:solidFill>
                  <a:latin typeface="다키 M Title" pitchFamily="2" charset="-127"/>
                  <a:ea typeface="다키 M Title" pitchFamily="2" charset="-127"/>
                </a:rPr>
                <a:t>비즈뿌리오</a:t>
              </a:r>
              <a:endParaRPr lang="ko-KR" altLang="en-US" sz="1800" dirty="0">
                <a:solidFill>
                  <a:srgbClr val="2482C8"/>
                </a:solidFill>
                <a:latin typeface="다키 M Title" pitchFamily="2" charset="-127"/>
                <a:ea typeface="다키 M Title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93114B-F5C1-CD14-A618-7DA4C0CBC367}"/>
                </a:ext>
              </a:extLst>
            </p:cNvPr>
            <p:cNvSpPr txBox="1"/>
            <p:nvPr/>
          </p:nvSpPr>
          <p:spPr>
            <a:xfrm>
              <a:off x="1508690" y="5416344"/>
              <a:ext cx="401803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>
                  <a:latin typeface="다키 M" pitchFamily="2" charset="-127"/>
                  <a:ea typeface="다키 M" pitchFamily="2" charset="-127"/>
                </a:rPr>
                <a:t>B2B(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기업</a:t>
              </a:r>
              <a:r>
                <a:rPr lang="en-US" altLang="ko-KR" sz="1300">
                  <a:latin typeface="다키 M" pitchFamily="2" charset="-127"/>
                  <a:ea typeface="다키 M" pitchFamily="2" charset="-127"/>
                </a:rPr>
                <a:t>) 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전용 서비스</a:t>
              </a:r>
              <a:endParaRPr lang="en-US" altLang="ko-KR" sz="1300">
                <a:latin typeface="다키 M" pitchFamily="2" charset="-127"/>
                <a:ea typeface="다키 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고객사 </a:t>
              </a:r>
              <a:r>
                <a:rPr lang="ko-KR" altLang="en-US" sz="1300">
                  <a:solidFill>
                    <a:srgbClr val="2482C8"/>
                  </a:solidFill>
                  <a:latin typeface="다키 M" pitchFamily="2" charset="-127"/>
                  <a:ea typeface="다키 M" pitchFamily="2" charset="-127"/>
                </a:rPr>
                <a:t>시스템 연동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을 통한 자동 발송 서비스</a:t>
              </a:r>
              <a:endParaRPr lang="en-US" altLang="ko-KR" sz="1300">
                <a:latin typeface="다키 M" pitchFamily="2" charset="-127"/>
                <a:ea typeface="다키 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정기적</a:t>
              </a:r>
              <a:r>
                <a:rPr lang="en-US" altLang="ko-KR" sz="1300">
                  <a:latin typeface="다키 M" pitchFamily="2" charset="-127"/>
                  <a:ea typeface="다키 M" pitchFamily="2" charset="-127"/>
                </a:rPr>
                <a:t>/</a:t>
              </a:r>
              <a:r>
                <a:rPr lang="ko-KR" altLang="en-US" sz="1300">
                  <a:latin typeface="다키 M" pitchFamily="2" charset="-127"/>
                  <a:ea typeface="다키 M" pitchFamily="2" charset="-127"/>
                </a:rPr>
                <a:t>알림성 메시지 발송 특화</a:t>
              </a:r>
              <a:endParaRPr lang="en-US" altLang="ko-KR" sz="1300">
                <a:latin typeface="다키 M" pitchFamily="2" charset="-127"/>
                <a:ea typeface="다키 M" pitchFamily="2" charset="-127"/>
              </a:endParaRPr>
            </a:p>
          </p:txBody>
        </p:sp>
        <p:sp>
          <p:nvSpPr>
            <p:cNvPr id="31" name="직사각형 12">
              <a:extLst>
                <a:ext uri="{FF2B5EF4-FFF2-40B4-BE49-F238E27FC236}">
                  <a16:creationId xmlns:a16="http://schemas.microsoft.com/office/drawing/2014/main" id="{960442A6-252F-F2C1-AC22-E05CE4BC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312" y="4696264"/>
              <a:ext cx="21796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defRPr/>
              </a:pPr>
              <a:r>
                <a:rPr lang="en-US" altLang="ko-KR" sz="1000" dirty="0">
                  <a:solidFill>
                    <a:srgbClr val="000000"/>
                  </a:solidFill>
                  <a:latin typeface="다키 L" pitchFamily="2" charset="-127"/>
                  <a:ea typeface="다키 L" pitchFamily="2" charset="-127"/>
                </a:rPr>
                <a:t>http://</a:t>
              </a:r>
              <a:r>
                <a:rPr lang="en-US" altLang="ko-KR" sz="1000" dirty="0" err="1">
                  <a:solidFill>
                    <a:srgbClr val="000000"/>
                  </a:solidFill>
                  <a:latin typeface="다키 L" pitchFamily="2" charset="-127"/>
                  <a:ea typeface="다키 L" pitchFamily="2" charset="-127"/>
                </a:rPr>
                <a:t>bizppurio.com</a:t>
              </a:r>
              <a:endParaRPr lang="en-US" altLang="ko-KR" sz="1000" dirty="0">
                <a:solidFill>
                  <a:srgbClr val="000000"/>
                </a:solidFill>
                <a:latin typeface="다키 L" pitchFamily="2" charset="-127"/>
                <a:ea typeface="다키 L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9B1D73C-FDE7-3D25-3AEC-555223564657}"/>
                </a:ext>
              </a:extLst>
            </p:cNvPr>
            <p:cNvSpPr/>
            <p:nvPr/>
          </p:nvSpPr>
          <p:spPr>
            <a:xfrm>
              <a:off x="1350256" y="5560360"/>
              <a:ext cx="107867" cy="107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4CBB0E-EBB4-6A86-3D51-1D6E544F8C52}"/>
                </a:ext>
              </a:extLst>
            </p:cNvPr>
            <p:cNvSpPr/>
            <p:nvPr/>
          </p:nvSpPr>
          <p:spPr>
            <a:xfrm>
              <a:off x="1350256" y="5866466"/>
              <a:ext cx="107867" cy="107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6EF0C64-D883-EAB7-5B31-DE6F812DEC04}"/>
                </a:ext>
              </a:extLst>
            </p:cNvPr>
            <p:cNvSpPr/>
            <p:nvPr/>
          </p:nvSpPr>
          <p:spPr>
            <a:xfrm>
              <a:off x="1350256" y="6172572"/>
              <a:ext cx="107867" cy="107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291A9A1-CF4C-3A4B-7E5A-036029E55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1340" y="2805907"/>
              <a:ext cx="2292831" cy="1693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09486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500" dirty="0"/>
              <a:t>서비스에 적용된 주요 기술 스택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1550555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구조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Service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Layer Architecture</a:t>
            </a:r>
            <a:endParaRPr lang="en" dirty="0"/>
          </a:p>
        </p:txBody>
      </p:sp>
      <p:sp>
        <p:nvSpPr>
          <p:cNvPr id="37" name="텍스트 개체 틀 20">
            <a:extLst>
              <a:ext uri="{FF2B5EF4-FFF2-40B4-BE49-F238E27FC236}">
                <a16:creationId xmlns:a16="http://schemas.microsoft.com/office/drawing/2014/main" id="{130A42EA-9037-22CC-FA75-09B36C29AC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기술 스택</a:t>
            </a:r>
            <a:endParaRPr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A5E95F5-C00D-485F-1255-5D6B5DBE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6" y="1526405"/>
            <a:ext cx="8634608" cy="54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89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서비스 구조 </a:t>
            </a:r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기술 스택 상세</a:t>
            </a:r>
            <a:endParaRPr lang="en" dirty="0"/>
          </a:p>
        </p:txBody>
      </p:sp>
      <p:sp>
        <p:nvSpPr>
          <p:cNvPr id="37" name="텍스트 개체 틀 20">
            <a:extLst>
              <a:ext uri="{FF2B5EF4-FFF2-40B4-BE49-F238E27FC236}">
                <a16:creationId xmlns:a16="http://schemas.microsoft.com/office/drawing/2014/main" id="{130A42EA-9037-22CC-FA75-09B36C29AC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기술 스택</a:t>
            </a: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46CE25-2B40-D709-FDE3-867AEB472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06420"/>
              </p:ext>
            </p:extLst>
          </p:nvPr>
        </p:nvGraphicFramePr>
        <p:xfrm>
          <a:off x="1499479" y="1470038"/>
          <a:ext cx="7437841" cy="5742510"/>
        </p:xfrm>
        <a:graphic>
          <a:graphicData uri="http://schemas.openxmlformats.org/drawingml/2006/table">
            <a:tbl>
              <a:tblPr/>
              <a:tblGrid>
                <a:gridCol w="956060">
                  <a:extLst>
                    <a:ext uri="{9D8B030D-6E8A-4147-A177-3AD203B41FA5}">
                      <a16:colId xmlns:a16="http://schemas.microsoft.com/office/drawing/2014/main" val="4139749547"/>
                    </a:ext>
                  </a:extLst>
                </a:gridCol>
                <a:gridCol w="1888357">
                  <a:extLst>
                    <a:ext uri="{9D8B030D-6E8A-4147-A177-3AD203B41FA5}">
                      <a16:colId xmlns:a16="http://schemas.microsoft.com/office/drawing/2014/main" val="1015464227"/>
                    </a:ext>
                  </a:extLst>
                </a:gridCol>
                <a:gridCol w="4593424">
                  <a:extLst>
                    <a:ext uri="{9D8B030D-6E8A-4147-A177-3AD203B41FA5}">
                      <a16:colId xmlns:a16="http://schemas.microsoft.com/office/drawing/2014/main" val="359322453"/>
                    </a:ext>
                  </a:extLst>
                </a:gridCol>
              </a:tblGrid>
              <a:tr h="3128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다키 M" pitchFamily="2" charset="-127"/>
                          <a:ea typeface="다키 M" pitchFamily="2" charset="-127"/>
                        </a:rPr>
                        <a:t>구분</a:t>
                      </a:r>
                    </a:p>
                  </a:txBody>
                  <a:tcPr marL="44764" marR="44764" marT="44764" marB="4476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다키 M" pitchFamily="2" charset="-127"/>
                          <a:ea typeface="다키 M" pitchFamily="2" charset="-127"/>
                        </a:rPr>
                        <a:t>이름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다키 M" pitchFamily="2" charset="-127"/>
                          <a:ea typeface="다키 M" pitchFamily="2" charset="-127"/>
                        </a:rPr>
                        <a:t>요약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60424"/>
                  </a:ext>
                </a:extLst>
              </a:tr>
              <a:tr h="312806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Frontend</a:t>
                      </a:r>
                    </a:p>
                  </a:txBody>
                  <a:tcPr marL="44764" marR="44764" marT="44764" marB="4476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Thymeleaf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프론트 프레임워크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9888927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Bootstrap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Html,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Css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Js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프레임 워크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810990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Jest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자바스크립트 테스트 프레임워크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699827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Eslint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자바스크립트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정적분석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 도구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513520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Prettier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자바스크립트 코딩 스타일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포메터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2085895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Webpack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프론트엔드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 모듈 번들러 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572050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Babel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브라우저 하위 호환성을 위한 트랜스파일러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354952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NodeJs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프론트엔드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웹서버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237206"/>
                  </a:ext>
                </a:extLst>
              </a:tr>
              <a:tr h="312806"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Backend</a:t>
                      </a:r>
                    </a:p>
                  </a:txBody>
                  <a:tcPr marL="44764" marR="44764" marT="44764" marB="4476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Spring boot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스프링 프레임워크 기반 프로젝트를 복잡한 설정없이 쉽고 빠르게 만들어주는 라이브러리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825128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Gradle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빌드 도구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880511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MyBatis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접근 제어 기술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183869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Spring Data </a:t>
                      </a:r>
                      <a:r>
                        <a:rPr lang="en-US" altLang="ko-K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Redis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Redis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에 접근하기 위한 라이브러리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29213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RabbitMQ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메시지 브로커 소프트웨어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707258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Spring Data JPA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JPA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를 편하게 쓰기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위한 모듈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3658801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Query DSL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JPQL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빌더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 역할을 하는 오픈소스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070079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JUnit4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자바 테스트 프레임워크</a:t>
                      </a: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481317"/>
                  </a:ext>
                </a:extLst>
              </a:tr>
              <a:tr h="3128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Jacoco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다키 L" pitchFamily="2" charset="-127"/>
                          <a:ea typeface="다키 L" pitchFamily="2" charset="-127"/>
                        </a:rPr>
                        <a:t>테스트 커버리지 측정 도구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다키 L" pitchFamily="2" charset="-127"/>
                        <a:ea typeface="다키 L" pitchFamily="2" charset="-127"/>
                      </a:endParaRPr>
                    </a:p>
                  </a:txBody>
                  <a:tcPr marL="44764" marR="44764" marT="44764" marB="44764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988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6750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500" dirty="0" err="1"/>
              <a:t>메세징</a:t>
            </a:r>
            <a:r>
              <a:rPr lang="ko-KR" altLang="en-US" sz="3500" dirty="0"/>
              <a:t> 서비스 </a:t>
            </a:r>
            <a:r>
              <a:rPr lang="en-US" altLang="ko-KR" sz="3500" dirty="0"/>
              <a:t>AI </a:t>
            </a:r>
            <a:r>
              <a:rPr lang="ko-KR" altLang="en-US" sz="3500" dirty="0"/>
              <a:t>적용 이슈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6321028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문자에 어울리는 이미지 생성</a:t>
            </a: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CF550-A450-D9FE-DB01-F9E6E1A58B45}"/>
              </a:ext>
            </a:extLst>
          </p:cNvPr>
          <p:cNvSpPr txBox="1"/>
          <p:nvPr/>
        </p:nvSpPr>
        <p:spPr>
          <a:xfrm>
            <a:off x="234132" y="1465282"/>
            <a:ext cx="562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1.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문자 메시지에 어울리는 이미지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3EA34-5739-2673-2C33-26882EECAA9F}"/>
              </a:ext>
            </a:extLst>
          </p:cNvPr>
          <p:cNvSpPr txBox="1"/>
          <p:nvPr/>
        </p:nvSpPr>
        <p:spPr>
          <a:xfrm>
            <a:off x="496327" y="2001375"/>
            <a:ext cx="79919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문자 메시지와 어울리는 이미지 생성을 위한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이미지 생성 프롬프트</a:t>
            </a:r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작성 </a:t>
            </a: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LLM 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모델 및 이미지 생성 모델 선정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02" y="1539710"/>
            <a:ext cx="5020528" cy="5329074"/>
          </a:xfrm>
          <a:prstGeom prst="rect">
            <a:avLst/>
          </a:prstGeom>
          <a:effectLst>
            <a:outerShdw blurRad="330200" dist="101600" dir="5400000" sx="99000" sy="99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4" y="3423390"/>
            <a:ext cx="3081790" cy="30817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8" y="5530832"/>
            <a:ext cx="1582479" cy="16117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49" y="5002633"/>
            <a:ext cx="2618425" cy="25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373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37C5F7-D59C-D2BE-35D9-105F154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ore-KR" altLang="en-US" dirty="0"/>
              <a:t>저에</a:t>
            </a:r>
            <a:r>
              <a:rPr lang="ko-KR" altLang="en-US" dirty="0"/>
              <a:t> 대해서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4763-467D-965D-205F-6CCEDCC4901B}"/>
              </a:ext>
            </a:extLst>
          </p:cNvPr>
          <p:cNvSpPr txBox="1"/>
          <p:nvPr/>
        </p:nvSpPr>
        <p:spPr>
          <a:xfrm>
            <a:off x="3403680" y="1607954"/>
            <a:ext cx="4141694" cy="3785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진금식</a:t>
            </a:r>
            <a:endParaRPr kumimoji="0" lang="en-US" altLang="ko-Kore-K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ore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96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학번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건축과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~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algn="ctr"/>
            <a:r>
              <a:rPr lang="ko-KR" altLang="en-US" dirty="0"/>
              <a:t>다우기술</a:t>
            </a:r>
            <a:r>
              <a:rPr lang="en-US" altLang="ko-KR" dirty="0"/>
              <a:t>(2010</a:t>
            </a:r>
            <a:r>
              <a:rPr lang="ko-KR" altLang="en-US" dirty="0"/>
              <a:t>년 </a:t>
            </a:r>
            <a:r>
              <a:rPr lang="en-US" altLang="ko-KR" dirty="0"/>
              <a:t>~)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/>
              <a:t>메세징</a:t>
            </a:r>
            <a:r>
              <a:rPr lang="ko-KR" altLang="en-US" dirty="0"/>
              <a:t> 서비스 개발</a:t>
            </a:r>
            <a:endParaRPr lang="en-US" altLang="ko-KR" dirty="0"/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개발팀 팀장 중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(4</a:t>
            </a:r>
            <a:r>
              <a:rPr lang="ko-KR" altLang="en-US" dirty="0" err="1"/>
              <a:t>년차</a:t>
            </a:r>
            <a:r>
              <a:rPr lang="en-US" altLang="ko-KR" dirty="0"/>
              <a:t>)</a:t>
            </a: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20302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문자에 어울리는 이미지 생성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2415-6CC9-EC4C-64BB-2C577DAA7DA2}"/>
              </a:ext>
            </a:extLst>
          </p:cNvPr>
          <p:cNvSpPr txBox="1"/>
          <p:nvPr/>
        </p:nvSpPr>
        <p:spPr>
          <a:xfrm>
            <a:off x="234132" y="1465282"/>
            <a:ext cx="562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1.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문자 메시지에 어울리는 이미지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CCC0-6778-1C5E-4828-974DB0EF13C9}"/>
              </a:ext>
            </a:extLst>
          </p:cNvPr>
          <p:cNvSpPr txBox="1"/>
          <p:nvPr/>
        </p:nvSpPr>
        <p:spPr>
          <a:xfrm>
            <a:off x="703851" y="1998099"/>
            <a:ext cx="79919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생성 과정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9051-9B1D-BDB6-08EF-C8BF4442355B}"/>
              </a:ext>
            </a:extLst>
          </p:cNvPr>
          <p:cNvSpPr txBox="1"/>
          <p:nvPr/>
        </p:nvSpPr>
        <p:spPr>
          <a:xfrm>
            <a:off x="801048" y="2727165"/>
            <a:ext cx="231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고객이 입력한 문자 메시지</a:t>
            </a:r>
          </a:p>
        </p:txBody>
      </p:sp>
      <p:sp>
        <p:nvSpPr>
          <p:cNvPr id="8" name="십자형[C] 7">
            <a:extLst>
              <a:ext uri="{FF2B5EF4-FFF2-40B4-BE49-F238E27FC236}">
                <a16:creationId xmlns:a16="http://schemas.microsoft.com/office/drawing/2014/main" id="{B2C63333-5B97-4B29-258C-9FD6BBF7920B}"/>
              </a:ext>
            </a:extLst>
          </p:cNvPr>
          <p:cNvSpPr/>
          <p:nvPr/>
        </p:nvSpPr>
        <p:spPr>
          <a:xfrm>
            <a:off x="3512771" y="4292706"/>
            <a:ext cx="720000" cy="720000"/>
          </a:xfrm>
          <a:prstGeom prst="plus">
            <a:avLst>
              <a:gd name="adj" fmla="val 38572"/>
            </a:avLst>
          </a:prstGeom>
          <a:solidFill>
            <a:srgbClr val="2484C6"/>
          </a:solidFill>
          <a:ln>
            <a:solidFill>
              <a:srgbClr val="2484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09A5C-E5D1-4674-36F7-17E56652B9F8}"/>
              </a:ext>
            </a:extLst>
          </p:cNvPr>
          <p:cNvSpPr txBox="1"/>
          <p:nvPr/>
        </p:nvSpPr>
        <p:spPr>
          <a:xfrm>
            <a:off x="3152771" y="5164009"/>
            <a:ext cx="14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LLM 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호출</a:t>
            </a: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  <a:p>
            <a:pPr algn="ctr"/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(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이미지 프롬프트 생성 요청</a:t>
            </a:r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F95FC-8F9F-765A-6053-F5140907FB6D}"/>
              </a:ext>
            </a:extLst>
          </p:cNvPr>
          <p:cNvSpPr/>
          <p:nvPr/>
        </p:nvSpPr>
        <p:spPr>
          <a:xfrm>
            <a:off x="4494704" y="3034942"/>
            <a:ext cx="2553156" cy="37005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pPr algn="ctr"/>
            <a:endParaRPr lang="en-US" altLang="ko-KR" sz="11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pPr algn="ctr"/>
            <a:endParaRPr lang="en-US" altLang="ko-KR" sz="11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pPr algn="ctr"/>
            <a:endParaRPr lang="en-US" altLang="ko-KR" sz="11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pPr algn="ctr"/>
            <a:endParaRPr lang="en-US" altLang="ko-KR" sz="11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pPr algn="ctr"/>
            <a:r>
              <a:rPr lang="en-US" altLang="ko-KR" sz="11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A sophisticated and elegant illustration designed for an invitation to the 130th anniversary commemoration of the </a:t>
            </a:r>
            <a:r>
              <a:rPr lang="en-US" altLang="ko-KR" sz="1100" dirty="0" err="1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Donghak</a:t>
            </a:r>
            <a:r>
              <a:rPr lang="en-US" altLang="ko-KR" sz="11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Peasant Revolution. The background features traditional Korean elements such as </a:t>
            </a:r>
            <a:r>
              <a:rPr lang="en-US" altLang="ko-KR" sz="1100" dirty="0" err="1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hanbok</a:t>
            </a:r>
            <a:r>
              <a:rPr lang="en-US" altLang="ko-KR" sz="11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patterns, historical motifs, and soft, muted colors like beige, deep red, and gold, conveying a sense of heritage and reverence. The overall style is respectful and formal, suitable for a significant historical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5F582-93A5-BEBE-28AB-2923CCB3B226}"/>
              </a:ext>
            </a:extLst>
          </p:cNvPr>
          <p:cNvSpPr txBox="1"/>
          <p:nvPr/>
        </p:nvSpPr>
        <p:spPr>
          <a:xfrm>
            <a:off x="4611765" y="2727164"/>
            <a:ext cx="231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생성된 이미지 프롬프트</a:t>
            </a:r>
          </a:p>
        </p:txBody>
      </p:sp>
      <p:sp>
        <p:nvSpPr>
          <p:cNvPr id="12" name="십자형[C] 12">
            <a:extLst>
              <a:ext uri="{FF2B5EF4-FFF2-40B4-BE49-F238E27FC236}">
                <a16:creationId xmlns:a16="http://schemas.microsoft.com/office/drawing/2014/main" id="{7EDD93C0-2DE2-EF5B-FB2F-9478B4D36264}"/>
              </a:ext>
            </a:extLst>
          </p:cNvPr>
          <p:cNvSpPr/>
          <p:nvPr/>
        </p:nvSpPr>
        <p:spPr>
          <a:xfrm>
            <a:off x="7407860" y="4292706"/>
            <a:ext cx="720000" cy="720000"/>
          </a:xfrm>
          <a:prstGeom prst="plus">
            <a:avLst>
              <a:gd name="adj" fmla="val 38572"/>
            </a:avLst>
          </a:prstGeom>
          <a:solidFill>
            <a:srgbClr val="2484C6"/>
          </a:solidFill>
          <a:ln>
            <a:solidFill>
              <a:srgbClr val="2484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19C67-C3EB-E68D-B5CE-B5796A1AE4EF}"/>
              </a:ext>
            </a:extLst>
          </p:cNvPr>
          <p:cNvSpPr txBox="1"/>
          <p:nvPr/>
        </p:nvSpPr>
        <p:spPr>
          <a:xfrm>
            <a:off x="7047860" y="5164009"/>
            <a:ext cx="14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이미지 생성 모델 호출</a:t>
            </a: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3" y="3506025"/>
            <a:ext cx="3206781" cy="28846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49" y="3410748"/>
            <a:ext cx="2293200" cy="32039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60" y="3107871"/>
            <a:ext cx="1109184" cy="110918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5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96" y="3377954"/>
            <a:ext cx="1377572" cy="7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133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문자에 어울리는 이미지 생성</a:t>
            </a: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18379-C97C-1029-9EAC-7BC2AACC38A3}"/>
              </a:ext>
            </a:extLst>
          </p:cNvPr>
          <p:cNvSpPr txBox="1"/>
          <p:nvPr/>
        </p:nvSpPr>
        <p:spPr>
          <a:xfrm>
            <a:off x="234132" y="1465282"/>
            <a:ext cx="562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1.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47E6B-0046-1342-0258-5971BDD353C9}"/>
              </a:ext>
            </a:extLst>
          </p:cNvPr>
          <p:cNvSpPr txBox="1"/>
          <p:nvPr/>
        </p:nvSpPr>
        <p:spPr>
          <a:xfrm>
            <a:off x="608028" y="2263687"/>
            <a:ext cx="87270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생성된 이미지에 문자 및 숫자 포함되지 않는 결과 생성되는 문제 해결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Daki M" pitchFamily="2" charset="-127"/>
                <a:ea typeface="Daki M" pitchFamily="2" charset="-127"/>
              </a:rPr>
              <a:t>LLM </a:t>
            </a: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모델 및 이미지 생성 모델은 자유롭게 선정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이미지 생성 및 테스트를 위한 툴 개발 </a:t>
            </a:r>
            <a:r>
              <a:rPr kumimoji="1" lang="en-US" altLang="ko-KR" dirty="0">
                <a:latin typeface="Daki M" pitchFamily="2" charset="-127"/>
                <a:ea typeface="Daki M" pitchFamily="2" charset="-127"/>
              </a:rPr>
              <a:t>( LLM </a:t>
            </a: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모델 설정</a:t>
            </a:r>
            <a:r>
              <a:rPr kumimoji="1" lang="en-US" altLang="ko-KR" dirty="0">
                <a:latin typeface="Daki M" pitchFamily="2" charset="-127"/>
                <a:ea typeface="Daki M" pitchFamily="2" charset="-127"/>
              </a:rPr>
              <a:t>, </a:t>
            </a: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이미지 모델 설정</a:t>
            </a:r>
            <a:r>
              <a:rPr kumimoji="1" lang="en-US" altLang="ko-KR" dirty="0">
                <a:latin typeface="Daki M" pitchFamily="2" charset="-127"/>
                <a:ea typeface="Daki M" pitchFamily="2" charset="-127"/>
              </a:rPr>
              <a:t>, </a:t>
            </a: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결과 확인 등</a:t>
            </a:r>
            <a:r>
              <a:rPr kumimoji="1" lang="en-US" altLang="ko-KR" dirty="0">
                <a:latin typeface="Daki M" pitchFamily="2" charset="-127"/>
                <a:ea typeface="Daki M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526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챗봇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84EDB-8009-F4E8-A9F2-3AC5F4D0FF33}"/>
              </a:ext>
            </a:extLst>
          </p:cNvPr>
          <p:cNvSpPr txBox="1"/>
          <p:nvPr/>
        </p:nvSpPr>
        <p:spPr>
          <a:xfrm>
            <a:off x="234132" y="1465282"/>
            <a:ext cx="678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2.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뿌리오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챗봇</a:t>
            </a:r>
            <a:endParaRPr kumimoji="1" lang="ko-KR" altLang="en-US" sz="2400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E9668-C292-56D2-F83F-F40E3352FC23}"/>
              </a:ext>
            </a:extLst>
          </p:cNvPr>
          <p:cNvSpPr txBox="1"/>
          <p:nvPr/>
        </p:nvSpPr>
        <p:spPr>
          <a:xfrm>
            <a:off x="703851" y="1974193"/>
            <a:ext cx="87270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문자 생성 및 전송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Daki M" pitchFamily="2" charset="-127"/>
                <a:ea typeface="Daki M" pitchFamily="2" charset="-127"/>
              </a:rPr>
              <a:t>주소록 업로드</a:t>
            </a:r>
            <a:endParaRPr kumimoji="1" lang="en-US" altLang="ko-KR" sz="1600" dirty="0">
              <a:latin typeface="Daki M" pitchFamily="2" charset="-127"/>
              <a:ea typeface="Daki M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Daki M" pitchFamily="2" charset="-127"/>
                <a:ea typeface="Daki M" pitchFamily="2" charset="-127"/>
              </a:rPr>
              <a:t>그 외 다양한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21" y="1465282"/>
            <a:ext cx="32956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0877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챗봇</a:t>
            </a: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7E3B0-64E1-4DFA-BAB3-F295BCD7C74A}"/>
              </a:ext>
            </a:extLst>
          </p:cNvPr>
          <p:cNvSpPr txBox="1"/>
          <p:nvPr/>
        </p:nvSpPr>
        <p:spPr>
          <a:xfrm>
            <a:off x="234132" y="1465282"/>
            <a:ext cx="678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2.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뿌리오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챗봇</a:t>
            </a:r>
            <a:endParaRPr kumimoji="1" lang="ko-KR" altLang="en-US" sz="2400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54DEF-980D-C9F2-3566-E301EC1CB4DE}"/>
              </a:ext>
            </a:extLst>
          </p:cNvPr>
          <p:cNvSpPr txBox="1"/>
          <p:nvPr/>
        </p:nvSpPr>
        <p:spPr>
          <a:xfrm>
            <a:off x="703851" y="1974193"/>
            <a:ext cx="872702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문자 생성 및 전송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4FA15A-DAC6-A8FB-267A-2B28AB2E39E1}"/>
              </a:ext>
            </a:extLst>
          </p:cNvPr>
          <p:cNvSpPr/>
          <p:nvPr/>
        </p:nvSpPr>
        <p:spPr>
          <a:xfrm>
            <a:off x="554610" y="2678865"/>
            <a:ext cx="2081014" cy="2933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특별한 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</a:t>
            </a:r>
          </a:p>
          <a:p>
            <a:endParaRPr lang="ko-KR" altLang="en-US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50%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할인 행사에 참여하세요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한정된 시간 동안 진행되는 이번 행사에서는 인기 상품을 절반 가격에 만나볼 수 있습니다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모든 카테고리의 제품이 포함됩니다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재고 소진 시까지 진행됩니다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온라인 및 오프라인 매장에서 모두 적용됩니다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쇼핑하러 가세요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B59D0E-CC9F-D6C3-48D0-20F877C9C64D}"/>
              </a:ext>
            </a:extLst>
          </p:cNvPr>
          <p:cNvSpPr/>
          <p:nvPr/>
        </p:nvSpPr>
        <p:spPr>
          <a:xfrm>
            <a:off x="554611" y="5611905"/>
            <a:ext cx="2081014" cy="83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50% </a:t>
            </a:r>
            <a:r>
              <a:rPr lang="ko-KR" altLang="en-US" sz="10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할인 행사 홍보를 주제로 홍모 문자 만들어줘 </a:t>
            </a:r>
            <a:endParaRPr lang="en-US" altLang="ko-KR" sz="10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A71FAB-82E9-83CC-9C4E-1FCDB54B7AFE}"/>
              </a:ext>
            </a:extLst>
          </p:cNvPr>
          <p:cNvSpPr/>
          <p:nvPr/>
        </p:nvSpPr>
        <p:spPr>
          <a:xfrm>
            <a:off x="3468140" y="2678865"/>
            <a:ext cx="2081014" cy="2933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특별한 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</a:t>
            </a:r>
          </a:p>
          <a:p>
            <a:endParaRPr lang="ko-KR" altLang="en-US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50%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할인 행사에 참여하세요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한정된 시간 동안 진행되는 이번 행사에서는 인기 상품을 절반 가격에 만나볼 수 있습니다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모든 카테고리의 제품이 포함됩니다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재고 소진 시까지 진행됩니다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온라인 및 오프라인 매장에서 모두 적용됩니다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쇼핑하러 가세요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5739D7-C7FF-E337-74B6-DA0891857949}"/>
              </a:ext>
            </a:extLst>
          </p:cNvPr>
          <p:cNvSpPr/>
          <p:nvPr/>
        </p:nvSpPr>
        <p:spPr>
          <a:xfrm>
            <a:off x="3468141" y="5611905"/>
            <a:ext cx="2081014" cy="83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010-xxxx-xxxx </a:t>
            </a:r>
            <a:r>
              <a:rPr lang="ko-KR" altLang="en-US" sz="10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로 전송해줘</a:t>
            </a:r>
            <a:endParaRPr lang="en-US" altLang="ko-KR" sz="10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824049-4E6C-8520-2959-7288C817A168}"/>
              </a:ext>
            </a:extLst>
          </p:cNvPr>
          <p:cNvSpPr/>
          <p:nvPr/>
        </p:nvSpPr>
        <p:spPr>
          <a:xfrm>
            <a:off x="6478494" y="2623671"/>
            <a:ext cx="681318" cy="3818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뿌리오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18BBD8-830C-6387-5500-8EB3D811B5D8}"/>
              </a:ext>
            </a:extLst>
          </p:cNvPr>
          <p:cNvSpPr/>
          <p:nvPr/>
        </p:nvSpPr>
        <p:spPr>
          <a:xfrm>
            <a:off x="7983363" y="2678865"/>
            <a:ext cx="2081014" cy="2933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010-xxxx-xxxx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로 전송 완료 되었습니다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799F50-47BC-91DA-D076-341B4F001E82}"/>
              </a:ext>
            </a:extLst>
          </p:cNvPr>
          <p:cNvSpPr/>
          <p:nvPr/>
        </p:nvSpPr>
        <p:spPr>
          <a:xfrm>
            <a:off x="7983364" y="5611905"/>
            <a:ext cx="2081014" cy="83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</p:txBody>
      </p:sp>
      <p:sp>
        <p:nvSpPr>
          <p:cNvPr id="13" name="오른쪽 화살표 2">
            <a:extLst>
              <a:ext uri="{FF2B5EF4-FFF2-40B4-BE49-F238E27FC236}">
                <a16:creationId xmlns:a16="http://schemas.microsoft.com/office/drawing/2014/main" id="{DC1824FF-3211-DB8C-9903-A906AF780E69}"/>
              </a:ext>
            </a:extLst>
          </p:cNvPr>
          <p:cNvSpPr/>
          <p:nvPr/>
        </p:nvSpPr>
        <p:spPr>
          <a:xfrm>
            <a:off x="2852270" y="4249270"/>
            <a:ext cx="496047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D6DAB821-A260-D1F5-6F30-709BAEC263BB}"/>
              </a:ext>
            </a:extLst>
          </p:cNvPr>
          <p:cNvSpPr/>
          <p:nvPr/>
        </p:nvSpPr>
        <p:spPr>
          <a:xfrm>
            <a:off x="5765800" y="4249270"/>
            <a:ext cx="496047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8">
            <a:extLst>
              <a:ext uri="{FF2B5EF4-FFF2-40B4-BE49-F238E27FC236}">
                <a16:creationId xmlns:a16="http://schemas.microsoft.com/office/drawing/2014/main" id="{5F8B094E-488D-F554-1D76-4B19740F96D6}"/>
              </a:ext>
            </a:extLst>
          </p:cNvPr>
          <p:cNvSpPr/>
          <p:nvPr/>
        </p:nvSpPr>
        <p:spPr>
          <a:xfrm>
            <a:off x="7370776" y="4249270"/>
            <a:ext cx="496047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A8E54-FBC3-FF6A-E64C-8A0FCB97AD63}"/>
              </a:ext>
            </a:extLst>
          </p:cNvPr>
          <p:cNvSpPr txBox="1"/>
          <p:nvPr/>
        </p:nvSpPr>
        <p:spPr>
          <a:xfrm>
            <a:off x="500822" y="6763666"/>
            <a:ext cx="8727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Daki M" pitchFamily="2" charset="-127"/>
                <a:ea typeface="Daki M" pitchFamily="2" charset="-127"/>
              </a:rPr>
              <a:t>챗봇</a:t>
            </a:r>
            <a:r>
              <a:rPr kumimoji="1" lang="ko-KR" altLang="en-US" sz="1600" dirty="0">
                <a:latin typeface="Daki M" pitchFamily="2" charset="-127"/>
                <a:ea typeface="Daki M" pitchFamily="2" charset="-127"/>
              </a:rPr>
              <a:t> 창에서 문자 생성 후</a:t>
            </a:r>
            <a:r>
              <a:rPr kumimoji="1" lang="en-US" altLang="ko-KR" sz="1600" dirty="0">
                <a:latin typeface="Daki M" pitchFamily="2" charset="-127"/>
                <a:ea typeface="Daki M" pitchFamily="2" charset="-127"/>
              </a:rPr>
              <a:t>, </a:t>
            </a:r>
            <a:r>
              <a:rPr kumimoji="1" lang="ko-KR" altLang="en-US" sz="1600" dirty="0">
                <a:latin typeface="Daki M" pitchFamily="2" charset="-127"/>
                <a:ea typeface="Daki M" pitchFamily="2" charset="-127"/>
              </a:rPr>
              <a:t>발송</a:t>
            </a:r>
          </a:p>
        </p:txBody>
      </p:sp>
    </p:spTree>
    <p:extLst>
      <p:ext uri="{BB962C8B-B14F-4D97-AF65-F5344CB8AC3E}">
        <p14:creationId xmlns:p14="http://schemas.microsoft.com/office/powerpoint/2010/main" val="16149914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챗봇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A144B-AA11-DFED-5DB5-2C4A76023A9D}"/>
              </a:ext>
            </a:extLst>
          </p:cNvPr>
          <p:cNvSpPr txBox="1"/>
          <p:nvPr/>
        </p:nvSpPr>
        <p:spPr>
          <a:xfrm>
            <a:off x="234132" y="1465282"/>
            <a:ext cx="678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2.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뿌리오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챗봇</a:t>
            </a:r>
            <a:endParaRPr kumimoji="1" lang="ko-KR" altLang="en-US" sz="2400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CDDF0-1082-3E72-58A7-06A6E909B7CE}"/>
              </a:ext>
            </a:extLst>
          </p:cNvPr>
          <p:cNvSpPr txBox="1"/>
          <p:nvPr/>
        </p:nvSpPr>
        <p:spPr>
          <a:xfrm>
            <a:off x="703851" y="1974193"/>
            <a:ext cx="872702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주소록 업로드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FC5ABB-5974-5ECB-0570-93F811E45E13}"/>
              </a:ext>
            </a:extLst>
          </p:cNvPr>
          <p:cNvSpPr/>
          <p:nvPr/>
        </p:nvSpPr>
        <p:spPr>
          <a:xfrm>
            <a:off x="554610" y="2678865"/>
            <a:ext cx="2081014" cy="2933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특별한 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</a:t>
            </a:r>
          </a:p>
          <a:p>
            <a:endParaRPr lang="ko-KR" altLang="en-US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50%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할인 행사에 참여하세요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한정된 시간 동안 진행되는 이번 행사에서는 인기 상품을 절반 가격에 만나볼 수 있습니다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모든 카테고리의 제품이 포함됩니다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재고 소진 시까지 진행됩니다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온라인 및 오프라인 매장에서 모두 적용됩니다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쇼핑하러 가세요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C4CDA9-9533-BF6F-C131-446EEF710D2D}"/>
              </a:ext>
            </a:extLst>
          </p:cNvPr>
          <p:cNvSpPr/>
          <p:nvPr/>
        </p:nvSpPr>
        <p:spPr>
          <a:xfrm>
            <a:off x="554611" y="5611905"/>
            <a:ext cx="2081014" cy="83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파일에 있는 주소로 문자 전송해줘</a:t>
            </a:r>
            <a:endParaRPr lang="en-US" altLang="ko-KR" sz="10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77E92-340E-31D7-D864-BA6C82BF61D9}"/>
              </a:ext>
            </a:extLst>
          </p:cNvPr>
          <p:cNvSpPr/>
          <p:nvPr/>
        </p:nvSpPr>
        <p:spPr>
          <a:xfrm>
            <a:off x="4904964" y="2741495"/>
            <a:ext cx="2081014" cy="2933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특별한 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</a:t>
            </a:r>
          </a:p>
          <a:p>
            <a:endParaRPr lang="ko-KR" altLang="en-US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50%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할인 행사에 참여하세요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 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한정된 시간 동안 진행되는 이번 행사에서는 인기 상품을 절반 가격에 만나볼 수 있습니다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모든 카테고리의 제품이 포함됩니다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재고 소진 시까지 진행됩니다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온라인 및 오프라인 매장에서 모두 적용됩니다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 </a:t>
            </a:r>
          </a:p>
          <a:p>
            <a:endParaRPr lang="en-US" altLang="ko-KR" sz="9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지금 바로 쇼핑하러 가세요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기회를 놓치지 마세요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!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0E99D7-D403-B0E7-6A38-E6D4A6FD9E23}"/>
              </a:ext>
            </a:extLst>
          </p:cNvPr>
          <p:cNvSpPr/>
          <p:nvPr/>
        </p:nvSpPr>
        <p:spPr>
          <a:xfrm>
            <a:off x="4904965" y="5674535"/>
            <a:ext cx="2081014" cy="83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업로드 한 주소를 내 주소록에 등록해줘</a:t>
            </a:r>
            <a:endParaRPr lang="en-US" altLang="ko-KR" sz="10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7A19BE-D68B-A73C-3817-2B8F2A5191B2}"/>
              </a:ext>
            </a:extLst>
          </p:cNvPr>
          <p:cNvSpPr/>
          <p:nvPr/>
        </p:nvSpPr>
        <p:spPr>
          <a:xfrm>
            <a:off x="3593560" y="2678865"/>
            <a:ext cx="681318" cy="3818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뿌리오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F61B42-9784-EA2A-86FF-0669B01700C1}"/>
              </a:ext>
            </a:extLst>
          </p:cNvPr>
          <p:cNvSpPr/>
          <p:nvPr/>
        </p:nvSpPr>
        <p:spPr>
          <a:xfrm>
            <a:off x="7983363" y="2678865"/>
            <a:ext cx="2081014" cy="2933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주소록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 </a:t>
            </a:r>
            <a:r>
              <a:rPr lang="en-US" altLang="ko-KR" sz="900" dirty="0" err="1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Xlsx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등록 완료 하였습니다</a:t>
            </a:r>
            <a:r>
              <a:rPr lang="en-US" altLang="ko-KR" sz="900" dirty="0">
                <a:solidFill>
                  <a:srgbClr val="000000"/>
                </a:solidFill>
                <a:latin typeface="Daki L" pitchFamily="2" charset="-127"/>
                <a:ea typeface="Daki L" pitchFamily="2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D6B4B9-1C1D-EC51-E959-AF60EAB4C62F}"/>
              </a:ext>
            </a:extLst>
          </p:cNvPr>
          <p:cNvSpPr/>
          <p:nvPr/>
        </p:nvSpPr>
        <p:spPr>
          <a:xfrm>
            <a:off x="7983364" y="5611905"/>
            <a:ext cx="2081014" cy="83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rgbClr val="000000"/>
              </a:solidFill>
              <a:latin typeface="Daki L" pitchFamily="2" charset="-127"/>
              <a:ea typeface="Daki L" pitchFamily="2" charset="-127"/>
            </a:endParaRPr>
          </a:p>
        </p:txBody>
      </p:sp>
      <p:sp>
        <p:nvSpPr>
          <p:cNvPr id="24" name="오른쪽 화살표 2">
            <a:extLst>
              <a:ext uri="{FF2B5EF4-FFF2-40B4-BE49-F238E27FC236}">
                <a16:creationId xmlns:a16="http://schemas.microsoft.com/office/drawing/2014/main" id="{F1EEEFA4-19DA-E52F-33A1-D7CA6C42D3F0}"/>
              </a:ext>
            </a:extLst>
          </p:cNvPr>
          <p:cNvSpPr/>
          <p:nvPr/>
        </p:nvSpPr>
        <p:spPr>
          <a:xfrm>
            <a:off x="2852270" y="4249270"/>
            <a:ext cx="496047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17">
            <a:extLst>
              <a:ext uri="{FF2B5EF4-FFF2-40B4-BE49-F238E27FC236}">
                <a16:creationId xmlns:a16="http://schemas.microsoft.com/office/drawing/2014/main" id="{B62F0DD5-5867-2120-F547-F7438057E01C}"/>
              </a:ext>
            </a:extLst>
          </p:cNvPr>
          <p:cNvSpPr/>
          <p:nvPr/>
        </p:nvSpPr>
        <p:spPr>
          <a:xfrm>
            <a:off x="7120017" y="4249270"/>
            <a:ext cx="496047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18">
            <a:extLst>
              <a:ext uri="{FF2B5EF4-FFF2-40B4-BE49-F238E27FC236}">
                <a16:creationId xmlns:a16="http://schemas.microsoft.com/office/drawing/2014/main" id="{FA0D871F-2892-666A-D55E-7F2FE41B368E}"/>
              </a:ext>
            </a:extLst>
          </p:cNvPr>
          <p:cNvSpPr/>
          <p:nvPr/>
        </p:nvSpPr>
        <p:spPr>
          <a:xfrm>
            <a:off x="4341897" y="4249270"/>
            <a:ext cx="496047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0F7A1F-FCB2-26F1-781A-089E92C984F8}"/>
              </a:ext>
            </a:extLst>
          </p:cNvPr>
          <p:cNvSpPr/>
          <p:nvPr/>
        </p:nvSpPr>
        <p:spPr>
          <a:xfrm>
            <a:off x="1745770" y="5275043"/>
            <a:ext cx="615576" cy="210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파일 업로드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839B6-AAA7-A038-10E7-2BF7AAC01A51}"/>
              </a:ext>
            </a:extLst>
          </p:cNvPr>
          <p:cNvSpPr txBox="1"/>
          <p:nvPr/>
        </p:nvSpPr>
        <p:spPr>
          <a:xfrm>
            <a:off x="500822" y="6763666"/>
            <a:ext cx="8727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Daki M" pitchFamily="2" charset="-127"/>
                <a:ea typeface="Daki M" pitchFamily="2" charset="-127"/>
              </a:rPr>
              <a:t>발송 번호</a:t>
            </a:r>
            <a:r>
              <a:rPr kumimoji="1" lang="en-US" altLang="ko-KR" sz="1600" dirty="0">
                <a:latin typeface="Daki M" pitchFamily="2" charset="-127"/>
                <a:ea typeface="Daki M" pitchFamily="2" charset="-127"/>
              </a:rPr>
              <a:t>,</a:t>
            </a:r>
            <a:r>
              <a:rPr kumimoji="1" lang="ko-KR" altLang="en-US" sz="1600" dirty="0">
                <a:latin typeface="Daki M" pitchFamily="2" charset="-127"/>
                <a:ea typeface="Daki M" pitchFamily="2" charset="-127"/>
              </a:rPr>
              <a:t> 주소록 파일 업로드 후 발송</a:t>
            </a:r>
          </a:p>
        </p:txBody>
      </p:sp>
    </p:spTree>
    <p:extLst>
      <p:ext uri="{BB962C8B-B14F-4D97-AF65-F5344CB8AC3E}">
        <p14:creationId xmlns:p14="http://schemas.microsoft.com/office/powerpoint/2010/main" val="326064232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이슈 </a:t>
            </a:r>
            <a:r>
              <a:rPr lang="en-US" altLang="ko-KR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|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뿌리오</a:t>
            </a:r>
            <a:r>
              <a:rPr lang="ko-KR" altLang="en-US" sz="3200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</a:t>
            </a:r>
            <a:r>
              <a:rPr lang="ko-KR" altLang="en-US" sz="3200" dirty="0" err="1">
                <a:ln>
                  <a:solidFill>
                    <a:srgbClr val="EA3E10">
                      <a:alpha val="0"/>
                    </a:srgbClr>
                  </a:solidFill>
                </a:ln>
              </a:rPr>
              <a:t>챗봇</a:t>
            </a: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D0856-8308-BDA2-FF2B-D3CAAAE9D350}"/>
              </a:ext>
            </a:extLst>
          </p:cNvPr>
          <p:cNvSpPr txBox="1"/>
          <p:nvPr/>
        </p:nvSpPr>
        <p:spPr>
          <a:xfrm>
            <a:off x="234132" y="1465282"/>
            <a:ext cx="562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Daki M" pitchFamily="2" charset="-127"/>
                <a:ea typeface="Daki M" pitchFamily="2" charset="-127"/>
              </a:rPr>
              <a:t>2.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뿌리오</a:t>
            </a:r>
            <a:r>
              <a:rPr kumimoji="1" lang="ko-KR" altLang="en-US" sz="2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2400" dirty="0" err="1">
                <a:latin typeface="Daki M" pitchFamily="2" charset="-127"/>
                <a:ea typeface="Daki M" pitchFamily="2" charset="-127"/>
              </a:rPr>
              <a:t>챗봇</a:t>
            </a:r>
            <a:endParaRPr kumimoji="1" lang="ko-KR" altLang="en-US" sz="2400" dirty="0">
              <a:latin typeface="Daki M" pitchFamily="2" charset="-127"/>
              <a:ea typeface="Daki 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4E726-101C-C7BA-8B2C-FC09450F6934}"/>
              </a:ext>
            </a:extLst>
          </p:cNvPr>
          <p:cNvSpPr txBox="1"/>
          <p:nvPr/>
        </p:nvSpPr>
        <p:spPr>
          <a:xfrm>
            <a:off x="608028" y="2210679"/>
            <a:ext cx="87270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제시 된 기능은 예시이며</a:t>
            </a:r>
            <a:r>
              <a:rPr kumimoji="1" lang="en-US" altLang="ko-KR" dirty="0">
                <a:latin typeface="Daki M" pitchFamily="2" charset="-127"/>
                <a:ea typeface="Daki M" pitchFamily="2" charset="-127"/>
              </a:rPr>
              <a:t>, </a:t>
            </a:r>
            <a:r>
              <a:rPr kumimoji="1" lang="ko-KR" altLang="en-US" dirty="0">
                <a:latin typeface="Daki M" pitchFamily="2" charset="-127"/>
                <a:ea typeface="Daki M" pitchFamily="2" charset="-127"/>
              </a:rPr>
              <a:t>다양한 기능을 자유롭게 개발</a:t>
            </a:r>
            <a:endParaRPr kumimoji="1" lang="en-US" altLang="ko-KR" dirty="0">
              <a:latin typeface="Daki M" pitchFamily="2" charset="-127"/>
              <a:ea typeface="Daki 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문자 발송 시</a:t>
            </a:r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, 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기존 주소록 기반 발송</a:t>
            </a: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이미지 생성 후</a:t>
            </a:r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, 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생성된 이미지 포함하여 발송</a:t>
            </a: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사용량</a:t>
            </a:r>
            <a:r>
              <a:rPr kumimoji="1" lang="en-US" altLang="ko-KR" sz="1400" dirty="0">
                <a:latin typeface="Daki M" pitchFamily="2" charset="-127"/>
                <a:ea typeface="Daki M" pitchFamily="2" charset="-127"/>
              </a:rPr>
              <a:t> </a:t>
            </a:r>
            <a:r>
              <a:rPr kumimoji="1" lang="ko-KR" altLang="en-US" sz="1400" dirty="0">
                <a:latin typeface="Daki M" pitchFamily="2" charset="-127"/>
                <a:ea typeface="Daki M" pitchFamily="2" charset="-127"/>
              </a:rPr>
              <a:t>질의 등등</a:t>
            </a: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latin typeface="Daki M" pitchFamily="2" charset="-127"/>
              <a:ea typeface="Daki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06" y="3629034"/>
            <a:ext cx="5653763" cy="32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769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500" dirty="0"/>
              <a:t>프로젝트 주제에 대해서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22426250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프로젝트 주제</a:t>
            </a:r>
            <a:endParaRPr lang="en" dirty="0"/>
          </a:p>
        </p:txBody>
      </p:sp>
      <p:pic>
        <p:nvPicPr>
          <p:cNvPr id="8" name="Picture 2" descr="https://stacpms-api.daou.co.kr:14121/PUBLIC/MTContent/TEMPLETE/20/20200707/1594101805846_3_thumb.jpg">
            <a:extLst>
              <a:ext uri="{FF2B5EF4-FFF2-40B4-BE49-F238E27FC236}">
                <a16:creationId xmlns:a16="http://schemas.microsoft.com/office/drawing/2014/main" id="{27909923-CEA9-E1EA-07ED-42166DCA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201" y="3788072"/>
            <a:ext cx="1334373" cy="200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acpms-api.daou.co.kr:14121/PUBLIC/MTContent/TEMPLETE/20/20180426/1524721547256_3_thumb.jpg">
            <a:extLst>
              <a:ext uri="{FF2B5EF4-FFF2-40B4-BE49-F238E27FC236}">
                <a16:creationId xmlns:a16="http://schemas.microsoft.com/office/drawing/2014/main" id="{FFD24D97-494F-E36B-E7EC-52C7AECF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19" y="3783643"/>
            <a:ext cx="1359122" cy="203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D8C6D4-3BEE-95CE-188B-2907CBC0E689}"/>
              </a:ext>
            </a:extLst>
          </p:cNvPr>
          <p:cNvSpPr/>
          <p:nvPr/>
        </p:nvSpPr>
        <p:spPr>
          <a:xfrm>
            <a:off x="6200088" y="3518861"/>
            <a:ext cx="1437824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ko-KR" sz="9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다키 M" pitchFamily="2" charset="-127"/>
                <a:ea typeface="다키 M" pitchFamily="2" charset="-127"/>
              </a:rPr>
              <a:t>AI </a:t>
            </a:r>
            <a:r>
              <a:rPr lang="ko-KR" altLang="en-US" sz="9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다키 M" pitchFamily="2" charset="-127"/>
                <a:ea typeface="다키 M" pitchFamily="2" charset="-127"/>
              </a:rPr>
              <a:t>이미지 </a:t>
            </a:r>
            <a:r>
              <a:rPr lang="ko-KR" altLang="en-US" sz="900" b="1" dirty="0" err="1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다키 M" pitchFamily="2" charset="-127"/>
                <a:ea typeface="다키 M" pitchFamily="2" charset="-127"/>
              </a:rPr>
              <a:t>생성결과</a:t>
            </a:r>
            <a:endParaRPr lang="en-US" altLang="ko-KR" sz="4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rgbClr val="0070C0"/>
              </a:solidFill>
              <a:latin typeface="다키 L" pitchFamily="2" charset="-127"/>
              <a:ea typeface="다키 L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F16E20-C6CB-4451-7B5F-007EF9AE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91" y="5871704"/>
            <a:ext cx="510721" cy="141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DD1C05-DBA2-0639-8ECE-302774D1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354" y="5869779"/>
            <a:ext cx="249962" cy="105916"/>
          </a:xfrm>
          <a:prstGeom prst="rect">
            <a:avLst/>
          </a:prstGeom>
        </p:spPr>
      </p:pic>
      <p:sp>
        <p:nvSpPr>
          <p:cNvPr id="13" name="사다리꼴 87">
            <a:extLst>
              <a:ext uri="{FF2B5EF4-FFF2-40B4-BE49-F238E27FC236}">
                <a16:creationId xmlns:a16="http://schemas.microsoft.com/office/drawing/2014/main" id="{FF77B28D-6C99-C10C-DB45-FA9E0E9E67E8}"/>
              </a:ext>
            </a:extLst>
          </p:cNvPr>
          <p:cNvSpPr/>
          <p:nvPr/>
        </p:nvSpPr>
        <p:spPr>
          <a:xfrm>
            <a:off x="774953" y="1842147"/>
            <a:ext cx="2699539" cy="294754"/>
          </a:xfrm>
          <a:prstGeom prst="trapezoid">
            <a:avLst>
              <a:gd name="adj" fmla="val 0"/>
            </a:avLst>
          </a:prstGeom>
          <a:solidFill>
            <a:srgbClr val="165BC0"/>
          </a:solidFill>
          <a:ln w="88900" cap="rnd" cmpd="sng" algn="ctr">
            <a:solidFill>
              <a:srgbClr val="165BC0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1007924">
              <a:spcAft>
                <a:spcPts val="600"/>
              </a:spcAft>
              <a:defRPr/>
            </a:pPr>
            <a:r>
              <a:rPr kumimoji="1" lang="ko-KR" altLang="en-US" sz="14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생성 </a:t>
            </a:r>
            <a:r>
              <a:rPr kumimoji="1" lang="en-US" altLang="ko-KR" sz="14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/ </a:t>
            </a:r>
            <a:r>
              <a:rPr kumimoji="1" lang="ko-KR" altLang="en-US" sz="14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제작</a:t>
            </a:r>
          </a:p>
        </p:txBody>
      </p:sp>
      <p:sp>
        <p:nvSpPr>
          <p:cNvPr id="14" name="사다리꼴 88">
            <a:extLst>
              <a:ext uri="{FF2B5EF4-FFF2-40B4-BE49-F238E27FC236}">
                <a16:creationId xmlns:a16="http://schemas.microsoft.com/office/drawing/2014/main" id="{22731278-AAFA-4926-4688-76BD8650C7D5}"/>
              </a:ext>
            </a:extLst>
          </p:cNvPr>
          <p:cNvSpPr/>
          <p:nvPr/>
        </p:nvSpPr>
        <p:spPr>
          <a:xfrm>
            <a:off x="785285" y="1842147"/>
            <a:ext cx="3794506" cy="294754"/>
          </a:xfrm>
          <a:prstGeom prst="trapezoid">
            <a:avLst>
              <a:gd name="adj" fmla="val 0"/>
            </a:avLst>
          </a:prstGeom>
          <a:solidFill>
            <a:srgbClr val="2482C8"/>
          </a:solidFill>
          <a:ln w="88900" cap="rnd" cmpd="sng" algn="ctr">
            <a:solidFill>
              <a:srgbClr val="2482C8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1007924">
              <a:spcAft>
                <a:spcPts val="600"/>
              </a:spcAft>
              <a:defRPr/>
            </a:pPr>
            <a:r>
              <a:rPr kumimoji="1" lang="ko-KR" altLang="en-US" sz="16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텍스트 </a:t>
            </a:r>
            <a:r>
              <a:rPr kumimoji="1" lang="ko-KR" altLang="en-US" sz="1600" b="1" kern="0" spc="-30" dirty="0" err="1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생성형</a:t>
            </a:r>
            <a:r>
              <a:rPr kumimoji="1" lang="ko-KR" altLang="en-US" sz="16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 </a:t>
            </a:r>
            <a:r>
              <a:rPr kumimoji="1" lang="en-US" altLang="ko-KR" sz="16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AI</a:t>
            </a:r>
          </a:p>
        </p:txBody>
      </p:sp>
      <p:sp>
        <p:nvSpPr>
          <p:cNvPr id="15" name="사다리꼴 89">
            <a:extLst>
              <a:ext uri="{FF2B5EF4-FFF2-40B4-BE49-F238E27FC236}">
                <a16:creationId xmlns:a16="http://schemas.microsoft.com/office/drawing/2014/main" id="{0EE5BC02-E82C-98F0-C64B-E82579735EEF}"/>
              </a:ext>
            </a:extLst>
          </p:cNvPr>
          <p:cNvSpPr/>
          <p:nvPr/>
        </p:nvSpPr>
        <p:spPr>
          <a:xfrm>
            <a:off x="6037291" y="1842147"/>
            <a:ext cx="3794506" cy="294754"/>
          </a:xfrm>
          <a:prstGeom prst="trapezoid">
            <a:avLst>
              <a:gd name="adj" fmla="val 0"/>
            </a:avLst>
          </a:prstGeom>
          <a:solidFill>
            <a:srgbClr val="2482C8"/>
          </a:solidFill>
          <a:ln w="88900" cap="rnd" cmpd="sng" algn="ctr">
            <a:solidFill>
              <a:srgbClr val="2482C8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1007924">
              <a:spcAft>
                <a:spcPts val="600"/>
              </a:spcAft>
              <a:defRPr/>
            </a:pPr>
            <a:r>
              <a:rPr kumimoji="1" lang="ko-KR" altLang="en-US" sz="16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이미지 </a:t>
            </a:r>
            <a:r>
              <a:rPr kumimoji="1" lang="ko-KR" altLang="en-US" sz="1600" b="1" kern="0" spc="-30" dirty="0" err="1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생성형</a:t>
            </a:r>
            <a:r>
              <a:rPr kumimoji="1" lang="ko-KR" altLang="en-US" sz="16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 </a:t>
            </a:r>
            <a:r>
              <a:rPr kumimoji="1" lang="en-US" altLang="ko-KR" sz="1600" b="1" kern="0" spc="-30" dirty="0">
                <a:ln>
                  <a:solidFill>
                    <a:srgbClr val="0099FF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B" pitchFamily="2" charset="-127"/>
                <a:ea typeface="다키 B" pitchFamily="2" charset="-127"/>
              </a:rPr>
              <a:t>AI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8F4FA6-E896-5AA9-D3ED-CCCAB7410AFD}"/>
              </a:ext>
            </a:extLst>
          </p:cNvPr>
          <p:cNvSpPr/>
          <p:nvPr/>
        </p:nvSpPr>
        <p:spPr>
          <a:xfrm>
            <a:off x="617443" y="2363658"/>
            <a:ext cx="4790898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AI </a:t>
            </a:r>
            <a:r>
              <a:rPr lang="ko-KR" altLang="en-US" sz="1200" b="1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문자 자동생성 기능</a:t>
            </a:r>
            <a:endParaRPr lang="en-US" altLang="ko-KR" sz="1200" b="1" dirty="0">
              <a:ln>
                <a:solidFill>
                  <a:srgbClr val="62AEE0">
                    <a:alpha val="0"/>
                  </a:srgbClr>
                </a:solidFill>
              </a:ln>
              <a:solidFill>
                <a:prstClr val="black"/>
              </a:solidFill>
              <a:latin typeface="다키 L" pitchFamily="2" charset="-127"/>
              <a:ea typeface="다키 L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-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문자 </a:t>
            </a:r>
            <a:r>
              <a:rPr lang="ko-KR" altLang="en-US" sz="1200" dirty="0" err="1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발송화면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내 </a:t>
            </a: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“AI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문자 자동생성</a:t>
            </a: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”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기능 제공</a:t>
            </a:r>
            <a:b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</a:b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-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발송 목적</a:t>
            </a: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내용</a:t>
            </a: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중요키워드등 </a:t>
            </a:r>
            <a:r>
              <a:rPr lang="ko-KR" altLang="en-US" sz="1200" dirty="0" err="1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입력시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문장 자동 생성</a:t>
            </a:r>
            <a:b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</a:b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   (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내 보관함 저장 및 편집 기능 제공 </a:t>
            </a: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-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편의성 개선을 통한 고객 만족도 상승효과</a:t>
            </a:r>
            <a:endParaRPr lang="en-US" altLang="ko-KR" sz="1200" dirty="0">
              <a:ln>
                <a:solidFill>
                  <a:srgbClr val="62AEE0">
                    <a:alpha val="0"/>
                  </a:srgbClr>
                </a:solidFill>
              </a:ln>
              <a:solidFill>
                <a:prstClr val="black"/>
              </a:solidFill>
              <a:latin typeface="다키 L" pitchFamily="2" charset="-127"/>
              <a:ea typeface="다키 L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9A4E00-F305-61A9-7401-FCAF7A39E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451" y="5848033"/>
            <a:ext cx="510721" cy="141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F3303F-00F9-7C1C-2F52-94D1AB1E2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451" y="5839955"/>
            <a:ext cx="249962" cy="105916"/>
          </a:xfrm>
          <a:prstGeom prst="rect">
            <a:avLst/>
          </a:prstGeom>
        </p:spPr>
      </p:pic>
      <p:cxnSp>
        <p:nvCxnSpPr>
          <p:cNvPr id="19" name="직선 연결선 94">
            <a:extLst>
              <a:ext uri="{FF2B5EF4-FFF2-40B4-BE49-F238E27FC236}">
                <a16:creationId xmlns:a16="http://schemas.microsoft.com/office/drawing/2014/main" id="{B5F86E14-EB06-9B4E-3929-5D61545A9817}"/>
              </a:ext>
            </a:extLst>
          </p:cNvPr>
          <p:cNvCxnSpPr/>
          <p:nvPr/>
        </p:nvCxnSpPr>
        <p:spPr>
          <a:xfrm>
            <a:off x="5336868" y="1620391"/>
            <a:ext cx="0" cy="5256584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AE6CCD-1361-225F-5126-32E15D837DF4}"/>
              </a:ext>
            </a:extLst>
          </p:cNvPr>
          <p:cNvSpPr/>
          <p:nvPr/>
        </p:nvSpPr>
        <p:spPr>
          <a:xfrm>
            <a:off x="5902502" y="2422864"/>
            <a:ext cx="47908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AI </a:t>
            </a:r>
            <a:r>
              <a:rPr lang="ko-KR" altLang="en-US" sz="1200" b="1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이미지 자동생성 기능</a:t>
            </a:r>
            <a:endParaRPr lang="en-US" altLang="ko-KR" sz="1200" b="1" dirty="0">
              <a:ln>
                <a:solidFill>
                  <a:srgbClr val="62AEE0">
                    <a:alpha val="0"/>
                  </a:srgbClr>
                </a:solidFill>
              </a:ln>
              <a:solidFill>
                <a:prstClr val="black"/>
              </a:solidFill>
              <a:latin typeface="다키 L" pitchFamily="2" charset="-127"/>
              <a:ea typeface="다키 L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-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입력된 메시지를 기반의 </a:t>
            </a:r>
            <a:r>
              <a:rPr lang="ko-KR" altLang="en-US" sz="1200" dirty="0" err="1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포토문자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발송용 이미지 자동 생성</a:t>
            </a:r>
            <a:endParaRPr lang="en-US" altLang="ko-KR" sz="1200" dirty="0">
              <a:ln>
                <a:solidFill>
                  <a:srgbClr val="62AEE0">
                    <a:alpha val="0"/>
                  </a:srgbClr>
                </a:solidFill>
              </a:ln>
              <a:solidFill>
                <a:prstClr val="black"/>
              </a:solidFill>
              <a:latin typeface="다키 L" pitchFamily="2" charset="-127"/>
              <a:ea typeface="다키 L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  (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추가 텍스트 입력을 통해 세부 </a:t>
            </a:r>
            <a:r>
              <a:rPr lang="ko-KR" altLang="en-US" sz="1200" dirty="0" err="1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수정가능</a:t>
            </a: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D0EE3D-A824-4AA7-B5B5-430C2CC320F0}"/>
              </a:ext>
            </a:extLst>
          </p:cNvPr>
          <p:cNvSpPr/>
          <p:nvPr/>
        </p:nvSpPr>
        <p:spPr>
          <a:xfrm>
            <a:off x="5917451" y="6228903"/>
            <a:ext cx="479089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AI </a:t>
            </a:r>
            <a:r>
              <a:rPr lang="ko-KR" altLang="en-US" sz="1200" b="1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이미지 변형 기능</a:t>
            </a:r>
            <a:endParaRPr lang="en-US" altLang="ko-KR" sz="1200" b="1" dirty="0">
              <a:ln>
                <a:solidFill>
                  <a:srgbClr val="62AEE0">
                    <a:alpha val="0"/>
                  </a:srgbClr>
                </a:solidFill>
              </a:ln>
              <a:solidFill>
                <a:prstClr val="black"/>
              </a:solidFill>
              <a:latin typeface="다키 L" pitchFamily="2" charset="-127"/>
              <a:ea typeface="다키 L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    - </a:t>
            </a:r>
            <a:r>
              <a:rPr lang="ko-KR" altLang="en-US" sz="1200" dirty="0">
                <a:ln>
                  <a:solidFill>
                    <a:srgbClr val="62AEE0">
                      <a:alpha val="0"/>
                    </a:srgbClr>
                  </a:solidFill>
                </a:ln>
                <a:solidFill>
                  <a:prstClr val="black"/>
                </a:solidFill>
                <a:latin typeface="다키 L" pitchFamily="2" charset="-127"/>
                <a:ea typeface="다키 L" pitchFamily="2" charset="-127"/>
              </a:rPr>
              <a:t>입력된 메시지를 기반으로 기존 이미지를 변형</a:t>
            </a:r>
            <a:endParaRPr lang="en-US" altLang="ko-KR" sz="1200" dirty="0">
              <a:ln>
                <a:solidFill>
                  <a:srgbClr val="62AEE0">
                    <a:alpha val="0"/>
                  </a:srgbClr>
                </a:solidFill>
              </a:ln>
              <a:solidFill>
                <a:prstClr val="black"/>
              </a:solidFill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22" name="텍스트 개체 틀 20">
            <a:extLst>
              <a:ext uri="{FF2B5EF4-FFF2-40B4-BE49-F238E27FC236}">
                <a16:creationId xmlns:a16="http://schemas.microsoft.com/office/drawing/2014/main" id="{C7C6B3C9-803F-7BBD-0938-567C61FD9C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생성형 </a:t>
            </a:r>
            <a:r>
              <a:rPr lang="en" altLang="ko-KR" dirty="0"/>
              <a:t>AI </a:t>
            </a:r>
            <a:r>
              <a:rPr lang="ko-KR" altLang="en-US" dirty="0"/>
              <a:t>기능 추가</a:t>
            </a:r>
          </a:p>
        </p:txBody>
      </p:sp>
    </p:spTree>
    <p:extLst>
      <p:ext uri="{BB962C8B-B14F-4D97-AF65-F5344CB8AC3E}">
        <p14:creationId xmlns:p14="http://schemas.microsoft.com/office/powerpoint/2010/main" val="33108427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>
                <a:ln>
                  <a:solidFill>
                    <a:srgbClr val="EA3E10">
                      <a:alpha val="0"/>
                    </a:srgbClr>
                  </a:solidFill>
                </a:ln>
              </a:rPr>
              <a:t> 프로젝트 주제</a:t>
            </a:r>
            <a:endParaRPr lang="en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803F191-621C-AFA7-3A8E-F9A34E2DED7F}"/>
              </a:ext>
            </a:extLst>
          </p:cNvPr>
          <p:cNvSpPr/>
          <p:nvPr/>
        </p:nvSpPr>
        <p:spPr>
          <a:xfrm>
            <a:off x="215624" y="4548075"/>
            <a:ext cx="4771035" cy="2040868"/>
          </a:xfrm>
          <a:prstGeom prst="roundRect">
            <a:avLst>
              <a:gd name="adj" fmla="val 4167"/>
            </a:avLst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0070C0"/>
              </a:solidFill>
              <a:latin typeface="다키 M" pitchFamily="2" charset="-127"/>
              <a:ea typeface="다키 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2CC6773-FE9D-ED7B-383C-75AA6249B423}"/>
              </a:ext>
            </a:extLst>
          </p:cNvPr>
          <p:cNvCxnSpPr/>
          <p:nvPr/>
        </p:nvCxnSpPr>
        <p:spPr>
          <a:xfrm>
            <a:off x="2898428" y="3300134"/>
            <a:ext cx="142382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70395A2-E959-7B64-127D-AB61978838F4}"/>
              </a:ext>
            </a:extLst>
          </p:cNvPr>
          <p:cNvSpPr/>
          <p:nvPr/>
        </p:nvSpPr>
        <p:spPr>
          <a:xfrm>
            <a:off x="1010004" y="2991727"/>
            <a:ext cx="1811675" cy="7754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AC293-40E8-5490-14A7-A86946CEFFC1}"/>
              </a:ext>
            </a:extLst>
          </p:cNvPr>
          <p:cNvSpPr txBox="1"/>
          <p:nvPr/>
        </p:nvSpPr>
        <p:spPr>
          <a:xfrm>
            <a:off x="774570" y="1137821"/>
            <a:ext cx="3861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160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2482C8"/>
                </a:solidFill>
                <a:latin typeface="다키 B" pitchFamily="2" charset="-127"/>
                <a:ea typeface="다키 B" pitchFamily="2" charset="-127"/>
              </a:rPr>
              <a:t>예상 서비스 모델</a:t>
            </a:r>
            <a:r>
              <a:rPr lang="en-US" altLang="ko-KR" sz="160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2482C8"/>
                </a:solidFill>
                <a:latin typeface="다키 B" pitchFamily="2" charset="-127"/>
                <a:ea typeface="다키 B" pitchFamily="2" charset="-127"/>
              </a:rPr>
              <a:t>(</a:t>
            </a:r>
            <a:r>
              <a:rPr lang="ko-KR" altLang="en-US" sz="160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2482C8"/>
                </a:solidFill>
                <a:latin typeface="다키 B" pitchFamily="2" charset="-127"/>
                <a:ea typeface="다키 B" pitchFamily="2" charset="-127"/>
              </a:rPr>
              <a:t>기본</a:t>
            </a:r>
            <a:r>
              <a:rPr lang="en-US" altLang="ko-KR" sz="160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2482C8"/>
                </a:solidFill>
                <a:latin typeface="다키 B" pitchFamily="2" charset="-127"/>
                <a:ea typeface="다키 B" pitchFamily="2" charset="-127"/>
              </a:rPr>
              <a:t>)</a:t>
            </a:r>
            <a:endParaRPr lang="ko-KR" altLang="en-US" sz="1600" dirty="0">
              <a:ln>
                <a:solidFill>
                  <a:srgbClr val="2482C8">
                    <a:alpha val="0"/>
                  </a:srgbClr>
                </a:solidFill>
              </a:ln>
              <a:solidFill>
                <a:srgbClr val="2482C8"/>
              </a:solidFill>
              <a:latin typeface="다키 B" pitchFamily="2" charset="-127"/>
              <a:ea typeface="다키 B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046D8-82C2-68D2-87D9-70A281F525BD}"/>
              </a:ext>
            </a:extLst>
          </p:cNvPr>
          <p:cNvGrpSpPr/>
          <p:nvPr/>
        </p:nvGrpSpPr>
        <p:grpSpPr>
          <a:xfrm rot="10800000">
            <a:off x="476924" y="1153124"/>
            <a:ext cx="304801" cy="304801"/>
            <a:chOff x="4495275" y="2092411"/>
            <a:chExt cx="580768" cy="58076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D234EF-2A82-716D-964F-C56D7C5BEDBC}"/>
                </a:ext>
              </a:extLst>
            </p:cNvPr>
            <p:cNvSpPr/>
            <p:nvPr/>
          </p:nvSpPr>
          <p:spPr>
            <a:xfrm>
              <a:off x="4495275" y="2092411"/>
              <a:ext cx="580768" cy="580768"/>
            </a:xfrm>
            <a:prstGeom prst="ellipse">
              <a:avLst/>
            </a:prstGeom>
            <a:solidFill>
              <a:srgbClr val="2482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L"/>
                <a:ea typeface="다키 L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06D4ED1-A432-277E-1B06-A801880DE64A}"/>
                </a:ext>
              </a:extLst>
            </p:cNvPr>
            <p:cNvGrpSpPr/>
            <p:nvPr/>
          </p:nvGrpSpPr>
          <p:grpSpPr>
            <a:xfrm>
              <a:off x="4651536" y="2297243"/>
              <a:ext cx="268257" cy="134128"/>
              <a:chOff x="4551406" y="2253130"/>
              <a:chExt cx="321278" cy="160638"/>
            </a:xfrm>
          </p:grpSpPr>
          <p:cxnSp>
            <p:nvCxnSpPr>
              <p:cNvPr id="23" name="직선 연결선 40">
                <a:extLst>
                  <a:ext uri="{FF2B5EF4-FFF2-40B4-BE49-F238E27FC236}">
                    <a16:creationId xmlns:a16="http://schemas.microsoft.com/office/drawing/2014/main" id="{ED0E56CA-33A7-0447-89DB-1120AC129F95}"/>
                  </a:ext>
                </a:extLst>
              </p:cNvPr>
              <p:cNvCxnSpPr/>
              <p:nvPr/>
            </p:nvCxnSpPr>
            <p:spPr>
              <a:xfrm flipH="1">
                <a:off x="4551406" y="2253130"/>
                <a:ext cx="160639" cy="160638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41">
                <a:extLst>
                  <a:ext uri="{FF2B5EF4-FFF2-40B4-BE49-F238E27FC236}">
                    <a16:creationId xmlns:a16="http://schemas.microsoft.com/office/drawing/2014/main" id="{1CE27381-6DC6-9594-6756-21AF49192EF8}"/>
                  </a:ext>
                </a:extLst>
              </p:cNvPr>
              <p:cNvCxnSpPr/>
              <p:nvPr/>
            </p:nvCxnSpPr>
            <p:spPr>
              <a:xfrm flipH="1" flipV="1">
                <a:off x="4712045" y="2253130"/>
                <a:ext cx="160639" cy="160638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" descr="Edit">
            <a:extLst>
              <a:ext uri="{FF2B5EF4-FFF2-40B4-BE49-F238E27FC236}">
                <a16:creationId xmlns:a16="http://schemas.microsoft.com/office/drawing/2014/main" id="{AE13D55E-98DF-8833-2EB4-A948E60D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10" y="303644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">
            <a:extLst>
              <a:ext uri="{FF2B5EF4-FFF2-40B4-BE49-F238E27FC236}">
                <a16:creationId xmlns:a16="http://schemas.microsoft.com/office/drawing/2014/main" id="{8C5197D7-186A-BA6E-F21A-155B2D6F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90" y="31027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DB9A65-CCD8-1C96-7025-6027E4F18E50}"/>
              </a:ext>
            </a:extLst>
          </p:cNvPr>
          <p:cNvSpPr/>
          <p:nvPr/>
        </p:nvSpPr>
        <p:spPr>
          <a:xfrm>
            <a:off x="1049270" y="2759449"/>
            <a:ext cx="1733216" cy="131647"/>
          </a:xfrm>
          <a:prstGeom prst="rect">
            <a:avLst/>
          </a:prstGeom>
          <a:solidFill>
            <a:srgbClr val="165B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CA71CE-A8BD-FD43-32EE-34E08BD35D0D}"/>
              </a:ext>
            </a:extLst>
          </p:cNvPr>
          <p:cNvSpPr txBox="1"/>
          <p:nvPr/>
        </p:nvSpPr>
        <p:spPr>
          <a:xfrm>
            <a:off x="948478" y="2629722"/>
            <a:ext cx="1912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다키 B" pitchFamily="2" charset="-127"/>
                <a:ea typeface="다키 B" pitchFamily="2" charset="-127"/>
              </a:rPr>
              <a:t>AI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다키 B" pitchFamily="2" charset="-127"/>
                <a:ea typeface="다키 B" pitchFamily="2" charset="-127"/>
              </a:rPr>
              <a:t>문구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다키 B" pitchFamily="2" charset="-127"/>
                <a:ea typeface="다키 B" pitchFamily="2" charset="-127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다키 B" pitchFamily="2" charset="-127"/>
                <a:ea typeface="다키 B" pitchFamily="2" charset="-127"/>
              </a:rPr>
              <a:t>이미지 자동 생성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다키 B" pitchFamily="2" charset="-127"/>
              <a:ea typeface="다키 B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D1F7D7B-4455-FE58-7D6B-0290FC969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62" y="2425705"/>
            <a:ext cx="3292621" cy="174885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F134EB-5ACC-AA2C-0BA9-72A8B5614917}"/>
              </a:ext>
            </a:extLst>
          </p:cNvPr>
          <p:cNvSpPr/>
          <p:nvPr/>
        </p:nvSpPr>
        <p:spPr>
          <a:xfrm>
            <a:off x="306140" y="4719611"/>
            <a:ext cx="945368" cy="75583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7C38CB-BBCB-0682-1AFA-AD635C9ADA08}"/>
              </a:ext>
            </a:extLst>
          </p:cNvPr>
          <p:cNvSpPr/>
          <p:nvPr/>
        </p:nvSpPr>
        <p:spPr>
          <a:xfrm>
            <a:off x="382340" y="4735209"/>
            <a:ext cx="792968" cy="2327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B" pitchFamily="2" charset="-127"/>
                <a:ea typeface="다키 B" pitchFamily="2" charset="-127"/>
              </a:rPr>
              <a:t>웹서비스</a:t>
            </a:r>
            <a:endParaRPr kumimoji="1" lang="en-US" altLang="ko-KR" sz="11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B" pitchFamily="2" charset="-127"/>
              <a:ea typeface="다키 B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AC97ED-8144-C513-8EA6-B231C6A3D622}"/>
              </a:ext>
            </a:extLst>
          </p:cNvPr>
          <p:cNvSpPr/>
          <p:nvPr/>
        </p:nvSpPr>
        <p:spPr>
          <a:xfrm>
            <a:off x="2060906" y="4798302"/>
            <a:ext cx="945368" cy="422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1" lang="ko-KR" altLang="en-US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생성 </a:t>
            </a:r>
            <a:r>
              <a:rPr kumimoji="1" lang="en-US" altLang="ko-KR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AI </a:t>
            </a:r>
          </a:p>
          <a:p>
            <a:pPr lvl="0" algn="ctr">
              <a:defRPr/>
            </a:pPr>
            <a:r>
              <a:rPr kumimoji="1" lang="en-US" altLang="ko-KR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API </a:t>
            </a:r>
            <a:r>
              <a:rPr kumimoji="1" lang="ko-KR" altLang="en-US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서버</a:t>
            </a:r>
            <a:endParaRPr kumimoji="1" lang="en-US" altLang="ko-KR" sz="11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E8AB31-F65B-15E7-BCC6-6A8782E7B2C5}"/>
              </a:ext>
            </a:extLst>
          </p:cNvPr>
          <p:cNvSpPr/>
          <p:nvPr/>
        </p:nvSpPr>
        <p:spPr>
          <a:xfrm>
            <a:off x="3854132" y="4688726"/>
            <a:ext cx="945368" cy="7867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다키 M" pitchFamily="2" charset="-127"/>
              <a:ea typeface="다키 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153B18C-0B90-3093-CEB7-C279CF0F16C3}"/>
              </a:ext>
            </a:extLst>
          </p:cNvPr>
          <p:cNvCxnSpPr/>
          <p:nvPr/>
        </p:nvCxnSpPr>
        <p:spPr>
          <a:xfrm>
            <a:off x="3022335" y="5130308"/>
            <a:ext cx="8317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0A6EC9-9A55-CC0D-88F6-B0252C79F7B2}"/>
              </a:ext>
            </a:extLst>
          </p:cNvPr>
          <p:cNvSpPr/>
          <p:nvPr/>
        </p:nvSpPr>
        <p:spPr>
          <a:xfrm>
            <a:off x="3119906" y="4775367"/>
            <a:ext cx="75202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문자</a:t>
            </a:r>
            <a:r>
              <a:rPr kumimoji="1" lang="en-US" altLang="ko-KR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/</a:t>
            </a: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이미지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생성 요청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62904-7395-AF6D-13D7-47E67FDB1C51}"/>
              </a:ext>
            </a:extLst>
          </p:cNvPr>
          <p:cNvSpPr/>
          <p:nvPr/>
        </p:nvSpPr>
        <p:spPr>
          <a:xfrm>
            <a:off x="1925442" y="4720951"/>
            <a:ext cx="1231866" cy="86778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A33EA3A-29E2-47F7-FC07-FF2895425AB6}"/>
              </a:ext>
            </a:extLst>
          </p:cNvPr>
          <p:cNvCxnSpPr/>
          <p:nvPr/>
        </p:nvCxnSpPr>
        <p:spPr>
          <a:xfrm>
            <a:off x="1278248" y="5130308"/>
            <a:ext cx="78607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94BBF90-8762-A4D9-2766-77694D278FD9}"/>
              </a:ext>
            </a:extLst>
          </p:cNvPr>
          <p:cNvSpPr/>
          <p:nvPr/>
        </p:nvSpPr>
        <p:spPr>
          <a:xfrm>
            <a:off x="1236510" y="4774805"/>
            <a:ext cx="7450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생성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  <a:p>
            <a:pPr lvl="0" algn="ctr">
              <a:defRPr/>
            </a:pPr>
            <a:r>
              <a:rPr kumimoji="1" lang="ko-KR" altLang="en-US" sz="1000" b="1" dirty="0" err="1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문자전달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A0CADAE-64C2-8DA4-B3DE-BF6EAA34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56" y="5235560"/>
            <a:ext cx="867919" cy="17002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21F98D-6317-0368-2E14-A35CEC18E54B}"/>
              </a:ext>
            </a:extLst>
          </p:cNvPr>
          <p:cNvSpPr/>
          <p:nvPr/>
        </p:nvSpPr>
        <p:spPr>
          <a:xfrm>
            <a:off x="326977" y="5201005"/>
            <a:ext cx="95703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다키 L" pitchFamily="2" charset="-127"/>
                <a:ea typeface="다키 L" pitchFamily="2" charset="-127"/>
              </a:rPr>
              <a:t>문자</a:t>
            </a:r>
            <a:r>
              <a:rPr kumimoji="1" lang="en-US" altLang="ko-KR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다키 L" pitchFamily="2" charset="-127"/>
                <a:ea typeface="다키 L" pitchFamily="2" charset="-127"/>
              </a:rPr>
              <a:t> </a:t>
            </a: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다키 L" pitchFamily="2" charset="-127"/>
                <a:ea typeface="다키 L" pitchFamily="2" charset="-127"/>
              </a:rPr>
              <a:t>발송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7A26BD-3E90-8E52-0349-13DADB9D14C0}"/>
              </a:ext>
            </a:extLst>
          </p:cNvPr>
          <p:cNvSpPr/>
          <p:nvPr/>
        </p:nvSpPr>
        <p:spPr>
          <a:xfrm>
            <a:off x="391857" y="5045645"/>
            <a:ext cx="810191" cy="354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9D3299-27E3-5E6A-0C1E-BF463FB3087C}"/>
              </a:ext>
            </a:extLst>
          </p:cNvPr>
          <p:cNvSpPr/>
          <p:nvPr/>
        </p:nvSpPr>
        <p:spPr>
          <a:xfrm>
            <a:off x="1894808" y="5253811"/>
            <a:ext cx="1320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Prompt</a:t>
            </a:r>
          </a:p>
          <a:p>
            <a:pPr algn="ctr"/>
            <a:r>
              <a:rPr lang="en-US" altLang="ko-KR" sz="1000" dirty="0">
                <a:latin typeface="+mn-ea"/>
              </a:rPr>
              <a:t>Engineering</a:t>
            </a:r>
            <a:endParaRPr lang="ko-KR" altLang="en-US" sz="1000" dirty="0">
              <a:latin typeface="+mn-ea"/>
            </a:endParaRPr>
          </a:p>
          <a:p>
            <a:pPr lvl="0" algn="ctr">
              <a:defRPr/>
            </a:pP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83CEED-0365-DAB1-0F8F-25F426B96E12}"/>
              </a:ext>
            </a:extLst>
          </p:cNvPr>
          <p:cNvSpPr/>
          <p:nvPr/>
        </p:nvSpPr>
        <p:spPr>
          <a:xfrm>
            <a:off x="3834532" y="4700003"/>
            <a:ext cx="975448" cy="2327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en-US" altLang="ko-KR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7030A0"/>
                </a:solidFill>
                <a:latin typeface="다키 B" pitchFamily="2" charset="-127"/>
                <a:ea typeface="다키 B" pitchFamily="2" charset="-127"/>
              </a:rPr>
              <a:t>AI </a:t>
            </a:r>
            <a:r>
              <a:rPr kumimoji="1" lang="ko-KR" altLang="en-US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7030A0"/>
                </a:solidFill>
                <a:latin typeface="다키 B" pitchFamily="2" charset="-127"/>
                <a:ea typeface="다키 B" pitchFamily="2" charset="-127"/>
              </a:rPr>
              <a:t>플랫폼</a:t>
            </a:r>
            <a:r>
              <a:rPr kumimoji="1" lang="en-US" altLang="ko-KR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rgbClr val="7030A0"/>
                </a:solidFill>
                <a:latin typeface="다키 B" pitchFamily="2" charset="-127"/>
                <a:ea typeface="다키 B" pitchFamily="2" charset="-127"/>
              </a:rPr>
              <a:t>(LLM)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00BF924-E51F-6226-F387-E6DFC1D91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441" y="4971142"/>
            <a:ext cx="736066" cy="210305"/>
          </a:xfrm>
          <a:prstGeom prst="rect">
            <a:avLst/>
          </a:prstGeom>
        </p:spPr>
      </p:pic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97E2F2-CDE4-7DD6-BF5F-4964728D91A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06140" y="3767163"/>
            <a:ext cx="1609702" cy="78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3BBD0078-4571-A807-8FC5-8ADD27F45F9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1915842" y="3767163"/>
            <a:ext cx="2998810" cy="78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169C3B04-EC57-639C-02F9-8879B8B8B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938" y="3910158"/>
            <a:ext cx="439081" cy="44473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955D840-2662-2303-DDB4-4C52FBD2A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361" y="4459957"/>
            <a:ext cx="410092" cy="42393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37E0D59-61C0-0269-54C3-36D0E6BEF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503" y="2425638"/>
            <a:ext cx="361950" cy="3905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53B63F6-77B5-066D-AE46-4C879137A0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8741" y="2933178"/>
            <a:ext cx="371475" cy="3905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AC8C80A-2D2D-F3DC-7D9D-363E71E03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4928" y="3440718"/>
            <a:ext cx="419100" cy="352425"/>
          </a:xfrm>
          <a:prstGeom prst="rect">
            <a:avLst/>
          </a:prstGeom>
        </p:spPr>
      </p:pic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73BC00DA-6F2A-41BA-C273-25FFE82FD700}"/>
              </a:ext>
            </a:extLst>
          </p:cNvPr>
          <p:cNvSpPr/>
          <p:nvPr/>
        </p:nvSpPr>
        <p:spPr bwMode="auto">
          <a:xfrm>
            <a:off x="8679492" y="1730568"/>
            <a:ext cx="1169972" cy="3408358"/>
          </a:xfrm>
          <a:prstGeom prst="roundRect">
            <a:avLst>
              <a:gd name="adj" fmla="val 5979"/>
            </a:avLst>
          </a:prstGeom>
          <a:noFill/>
          <a:ln w="19050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tIns="70494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74887"/>
            <a:endParaRPr lang="ko-KR" altLang="en-US" sz="1763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3" name="TextBox 17">
            <a:extLst>
              <a:ext uri="{FF2B5EF4-FFF2-40B4-BE49-F238E27FC236}">
                <a16:creationId xmlns:a16="http://schemas.microsoft.com/office/drawing/2014/main" id="{366D30A4-E2B1-CE2A-0C9B-04BB42AAF582}"/>
              </a:ext>
            </a:extLst>
          </p:cNvPr>
          <p:cNvSpPr txBox="1"/>
          <p:nvPr/>
        </p:nvSpPr>
        <p:spPr>
          <a:xfrm>
            <a:off x="8868376" y="1867526"/>
            <a:ext cx="792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5295"/>
            <a:r>
              <a:rPr lang="ko-KR" altLang="en-US" sz="14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다키 B" pitchFamily="2" charset="-127"/>
                <a:ea typeface="다키 B" pitchFamily="2" charset="-127"/>
                <a:cs typeface="Arial" panose="020B0604020202020204" pitchFamily="34" charset="0"/>
              </a:rPr>
              <a:t>대외 </a:t>
            </a:r>
            <a:r>
              <a:rPr lang="en-US" altLang="ko-KR" sz="14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다키 B" pitchFamily="2" charset="-127"/>
                <a:ea typeface="다키 B" pitchFamily="2" charset="-127"/>
                <a:cs typeface="Arial" panose="020B0604020202020204" pitchFamily="34" charset="0"/>
              </a:rPr>
              <a:t>I/F</a:t>
            </a:r>
            <a:endParaRPr lang="en-US" altLang="ko-KR" sz="105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latin typeface="다키 B" pitchFamily="2" charset="-127"/>
              <a:ea typeface="다키 B" pitchFamily="2" charset="-127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5598D1-22E4-0DD3-EB95-DE8DF4809232}"/>
              </a:ext>
            </a:extLst>
          </p:cNvPr>
          <p:cNvSpPr/>
          <p:nvPr/>
        </p:nvSpPr>
        <p:spPr>
          <a:xfrm>
            <a:off x="5435342" y="2172877"/>
            <a:ext cx="617320" cy="162722"/>
          </a:xfrm>
          <a:prstGeom prst="rect">
            <a:avLst/>
          </a:prstGeom>
          <a:solidFill>
            <a:srgbClr val="165B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203636-03E6-A3AE-A312-94B54B596E31}"/>
              </a:ext>
            </a:extLst>
          </p:cNvPr>
          <p:cNvSpPr txBox="1"/>
          <p:nvPr/>
        </p:nvSpPr>
        <p:spPr>
          <a:xfrm>
            <a:off x="5418708" y="2058600"/>
            <a:ext cx="617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다키 B" pitchFamily="2" charset="-127"/>
                <a:ea typeface="다키 B" pitchFamily="2" charset="-127"/>
              </a:rPr>
              <a:t>뿌리오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다키 B" pitchFamily="2" charset="-127"/>
              <a:ea typeface="다키 B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2C71122-BCAE-7BAA-5FEA-E93100362488}"/>
              </a:ext>
            </a:extLst>
          </p:cNvPr>
          <p:cNvSpPr/>
          <p:nvPr/>
        </p:nvSpPr>
        <p:spPr>
          <a:xfrm>
            <a:off x="8953803" y="1567846"/>
            <a:ext cx="617320" cy="162722"/>
          </a:xfrm>
          <a:prstGeom prst="rect">
            <a:avLst/>
          </a:prstGeom>
          <a:solidFill>
            <a:srgbClr val="165B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2F6315-5C32-8A3E-AD6D-4528AA86598A}"/>
              </a:ext>
            </a:extLst>
          </p:cNvPr>
          <p:cNvSpPr txBox="1"/>
          <p:nvPr/>
        </p:nvSpPr>
        <p:spPr>
          <a:xfrm>
            <a:off x="8937169" y="1453569"/>
            <a:ext cx="617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다키 B" pitchFamily="2" charset="-127"/>
                <a:ea typeface="다키 B" pitchFamily="2" charset="-127"/>
              </a:rPr>
              <a:t>통신사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다키 B" pitchFamily="2" charset="-127"/>
              <a:ea typeface="다키 B" pitchFamily="2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05682971-0EA6-CABB-EC7D-74192287602B}"/>
              </a:ext>
            </a:extLst>
          </p:cNvPr>
          <p:cNvSpPr/>
          <p:nvPr/>
        </p:nvSpPr>
        <p:spPr>
          <a:xfrm>
            <a:off x="3247542" y="2940007"/>
            <a:ext cx="645314" cy="693382"/>
          </a:xfrm>
          <a:prstGeom prst="roundRect">
            <a:avLst>
              <a:gd name="adj" fmla="val 5118"/>
            </a:avLst>
          </a:prstGeom>
          <a:solidFill>
            <a:srgbClr val="D9E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키 M" pitchFamily="2" charset="-127"/>
                <a:ea typeface="다키 M" pitchFamily="2" charset="-127"/>
              </a:rPr>
              <a:t>뿌리오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다키 M" pitchFamily="2" charset="-127"/>
              <a:ea typeface="다키 M" pitchFamily="2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키 M" pitchFamily="2" charset="-127"/>
                <a:ea typeface="다키 M" pitchFamily="2" charset="-127"/>
              </a:rPr>
              <a:t>API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다키 M" pitchFamily="2" charset="-127"/>
              <a:ea typeface="다키 M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5B32813-BF8A-D65D-0889-E896C775CC79}"/>
              </a:ext>
            </a:extLst>
          </p:cNvPr>
          <p:cNvCxnSpPr>
            <a:cxnSpLocks/>
          </p:cNvCxnSpPr>
          <p:nvPr/>
        </p:nvCxnSpPr>
        <p:spPr>
          <a:xfrm>
            <a:off x="7374978" y="3237787"/>
            <a:ext cx="12375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8CE34F7-166E-5137-3DEC-2FDF12B60CDD}"/>
              </a:ext>
            </a:extLst>
          </p:cNvPr>
          <p:cNvSpPr/>
          <p:nvPr/>
        </p:nvSpPr>
        <p:spPr>
          <a:xfrm>
            <a:off x="7676434" y="2891096"/>
            <a:ext cx="645314" cy="693382"/>
          </a:xfrm>
          <a:prstGeom prst="roundRect">
            <a:avLst>
              <a:gd name="adj" fmla="val 5118"/>
            </a:avLst>
          </a:prstGeom>
          <a:solidFill>
            <a:srgbClr val="D9E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키 M" pitchFamily="2" charset="-127"/>
                <a:ea typeface="다키 M" pitchFamily="2" charset="-127"/>
              </a:rPr>
              <a:t>통신사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다키 M" pitchFamily="2" charset="-127"/>
              <a:ea typeface="다키 M" pitchFamily="2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키 M" pitchFamily="2" charset="-127"/>
                <a:ea typeface="다키 M" pitchFamily="2" charset="-127"/>
              </a:rPr>
              <a:t>API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다키 M" pitchFamily="2" charset="-127"/>
              <a:ea typeface="다키 M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A393406-F248-6A1A-86A7-88086452FD53}"/>
              </a:ext>
            </a:extLst>
          </p:cNvPr>
          <p:cNvSpPr/>
          <p:nvPr/>
        </p:nvSpPr>
        <p:spPr>
          <a:xfrm>
            <a:off x="2225697" y="5847111"/>
            <a:ext cx="637038" cy="637038"/>
          </a:xfrm>
          <a:prstGeom prst="ellips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110122-9174-1D4F-1352-F50ECE636A6F}"/>
              </a:ext>
            </a:extLst>
          </p:cNvPr>
          <p:cNvSpPr txBox="1"/>
          <p:nvPr/>
        </p:nvSpPr>
        <p:spPr>
          <a:xfrm>
            <a:off x="1925548" y="5913376"/>
            <a:ext cx="1237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 err="1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뿌리오</a:t>
            </a:r>
            <a:endParaRPr kumimoji="1" lang="en-US" altLang="ko-KR" sz="1100" b="1" i="0" u="none" strike="noStrike" kern="1200" cap="none" spc="0" normalizeH="0" baseline="0" noProof="0" dirty="0">
              <a:ln>
                <a:solidFill>
                  <a:srgbClr val="2482C8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다키 M Title"/>
              <a:ea typeface="다키 M Title"/>
              <a:cs typeface="+mn-cs"/>
            </a:endParaRPr>
          </a:p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API</a:t>
            </a:r>
          </a:p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latin typeface="다키 M Title"/>
                <a:ea typeface="다키 M Title"/>
              </a:rPr>
              <a:t>서버</a:t>
            </a:r>
            <a:endParaRPr kumimoji="1" lang="en-US" altLang="ko-KR" sz="1100" b="1" i="0" u="none" strike="noStrike" kern="1200" cap="none" spc="0" normalizeH="0" baseline="0" noProof="0" dirty="0">
              <a:ln>
                <a:solidFill>
                  <a:srgbClr val="2482C8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다키 M Title"/>
              <a:ea typeface="다키 M Title"/>
              <a:cs typeface="+mn-cs"/>
            </a:endParaRPr>
          </a:p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1" i="0" u="none" strike="noStrike" kern="1200" cap="none" spc="0" normalizeH="0" baseline="0" noProof="0" dirty="0">
              <a:ln>
                <a:solidFill>
                  <a:srgbClr val="2482C8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다키 M Title"/>
              <a:ea typeface="다키 M Title"/>
              <a:cs typeface="+mn-cs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9113DB4-8554-850D-4D93-806EA8FD6A3E}"/>
              </a:ext>
            </a:extLst>
          </p:cNvPr>
          <p:cNvCxnSpPr>
            <a:cxnSpLocks/>
          </p:cNvCxnSpPr>
          <p:nvPr/>
        </p:nvCxnSpPr>
        <p:spPr>
          <a:xfrm>
            <a:off x="1278248" y="5235560"/>
            <a:ext cx="947449" cy="7662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51E15F08-4174-60C1-191C-C6C62F535264}"/>
              </a:ext>
            </a:extLst>
          </p:cNvPr>
          <p:cNvSpPr/>
          <p:nvPr/>
        </p:nvSpPr>
        <p:spPr>
          <a:xfrm>
            <a:off x="1238424" y="5798501"/>
            <a:ext cx="745072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생성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문자</a:t>
            </a:r>
            <a:r>
              <a:rPr kumimoji="1" lang="en-US" altLang="ko-KR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/</a:t>
            </a: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이미지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  <a:p>
            <a:pPr lvl="0" algn="ctr">
              <a:defRPr/>
            </a:pPr>
            <a:r>
              <a:rPr kumimoji="1" lang="ko-KR" altLang="en-US" sz="1000" b="1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키 L" pitchFamily="2" charset="-127"/>
                <a:ea typeface="다키 L" pitchFamily="2" charset="-127"/>
              </a:rPr>
              <a:t>발송 요청</a:t>
            </a:r>
            <a:endParaRPr kumimoji="1" lang="en-US" altLang="ko-KR" sz="1000" b="1" dirty="0">
              <a:ln>
                <a:solidFill>
                  <a:srgbClr val="2482C8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키 L" pitchFamily="2" charset="-127"/>
              <a:ea typeface="다키 L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34BBAC2-F9AB-4C51-B857-01F73E029669}"/>
              </a:ext>
            </a:extLst>
          </p:cNvPr>
          <p:cNvSpPr txBox="1"/>
          <p:nvPr/>
        </p:nvSpPr>
        <p:spPr>
          <a:xfrm>
            <a:off x="181250" y="5031385"/>
            <a:ext cx="12445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문구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/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이미지 </a:t>
            </a:r>
            <a:endParaRPr kumimoji="1" lang="en-US" altLang="ko-KR" sz="1000" b="1" i="0" u="none" strike="noStrike" kern="1200" cap="none" spc="0" normalizeH="0" baseline="0" noProof="0" dirty="0">
              <a:ln>
                <a:solidFill>
                  <a:srgbClr val="2482C8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다키 M Title"/>
              <a:ea typeface="다키 M Title"/>
              <a:cs typeface="+mn-cs"/>
            </a:endParaRPr>
          </a:p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추천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solidFill>
                    <a:srgbClr val="2482C8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다키 M Title"/>
                <a:ea typeface="다키 M Title"/>
                <a:cs typeface="+mn-cs"/>
              </a:rPr>
              <a:t>UI</a:t>
            </a:r>
          </a:p>
        </p:txBody>
      </p:sp>
      <p:sp>
        <p:nvSpPr>
          <p:cNvPr id="258" name="Google Shape;113;p22">
            <a:extLst>
              <a:ext uri="{FF2B5EF4-FFF2-40B4-BE49-F238E27FC236}">
                <a16:creationId xmlns:a16="http://schemas.microsoft.com/office/drawing/2014/main" id="{9506CFBE-20A5-BF09-68DC-3BBBC78882CC}"/>
              </a:ext>
            </a:extLst>
          </p:cNvPr>
          <p:cNvSpPr/>
          <p:nvPr/>
        </p:nvSpPr>
        <p:spPr>
          <a:xfrm>
            <a:off x="220786" y="4330581"/>
            <a:ext cx="856741" cy="29135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6EB59CB-253A-9C22-155D-3FAA0DC65437}"/>
              </a:ext>
            </a:extLst>
          </p:cNvPr>
          <p:cNvSpPr/>
          <p:nvPr/>
        </p:nvSpPr>
        <p:spPr>
          <a:xfrm>
            <a:off x="201999" y="4295289"/>
            <a:ext cx="8996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다키 M" pitchFamily="2" charset="-127"/>
                <a:ea typeface="다키 M" pitchFamily="2" charset="-127"/>
              </a:rPr>
              <a:t>개발 영역</a:t>
            </a:r>
          </a:p>
        </p:txBody>
      </p:sp>
    </p:spTree>
    <p:extLst>
      <p:ext uri="{BB962C8B-B14F-4D97-AF65-F5344CB8AC3E}">
        <p14:creationId xmlns:p14="http://schemas.microsoft.com/office/powerpoint/2010/main" val="20670593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500" dirty="0" err="1"/>
              <a:t>뿌리오</a:t>
            </a:r>
            <a:r>
              <a:rPr lang="ko-KR" altLang="en-US" sz="3500" dirty="0"/>
              <a:t> 문자연동 </a:t>
            </a:r>
            <a:r>
              <a:rPr lang="en" altLang="ko-KR" sz="3500" dirty="0"/>
              <a:t>API</a:t>
            </a:r>
            <a:r>
              <a:rPr lang="ko-KR" altLang="en-US" sz="3500" dirty="0"/>
              <a:t> 소개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12317972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dirty="0"/>
              <a:t>Company Overview</a:t>
            </a:r>
            <a:endParaRPr lang="en-US" dirty="0"/>
          </a:p>
          <a:p>
            <a:r>
              <a:rPr lang="en-US" altLang="ko-Kore-KR" dirty="0"/>
              <a:t>(</a:t>
            </a:r>
            <a:r>
              <a:rPr lang="ko-KR" altLang="en-US" dirty="0"/>
              <a:t>기업소개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 err="1"/>
              <a:t>뿌리오</a:t>
            </a:r>
            <a:r>
              <a:rPr lang="ko-KR" altLang="en-US" dirty="0"/>
              <a:t> 문자연동 </a:t>
            </a:r>
            <a:r>
              <a:rPr lang="en" altLang="ko-KR" dirty="0"/>
              <a:t>API</a:t>
            </a: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ABB19-A21A-72F7-551F-2D00B8206889}"/>
              </a:ext>
            </a:extLst>
          </p:cNvPr>
          <p:cNvSpPr txBox="1"/>
          <p:nvPr/>
        </p:nvSpPr>
        <p:spPr>
          <a:xfrm>
            <a:off x="1392998" y="3900241"/>
            <a:ext cx="8295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연동 방법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회원 가입 후 기업회원 전환 </a:t>
            </a:r>
            <a:r>
              <a:rPr lang="en-US" altLang="ko-KR" sz="1400" dirty="0"/>
              <a:t>/</a:t>
            </a:r>
            <a:r>
              <a:rPr lang="ko-KR" altLang="en-US" sz="1400" dirty="0"/>
              <a:t> 승인</a:t>
            </a:r>
            <a:r>
              <a:rPr lang="en-US" altLang="ko-KR" sz="1400" dirty="0"/>
              <a:t> </a:t>
            </a:r>
          </a:p>
          <a:p>
            <a:pPr lvl="1"/>
            <a:r>
              <a:rPr lang="en-US" altLang="ko-KR" sz="1400" dirty="0"/>
              <a:t>      -</a:t>
            </a:r>
            <a:r>
              <a:rPr lang="ko-KR" altLang="en-US" sz="1400" dirty="0"/>
              <a:t> 각 조별 계정 신청 </a:t>
            </a:r>
            <a:r>
              <a:rPr lang="en-US" altLang="ko-KR" sz="1400" dirty="0"/>
              <a:t>(</a:t>
            </a:r>
            <a:r>
              <a:rPr lang="ko-KR" altLang="en-US" sz="1400" dirty="0"/>
              <a:t> 조장 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lvl="1"/>
            <a:r>
              <a:rPr lang="ko-KR" altLang="en-US" sz="1400" dirty="0"/>
              <a:t>        </a:t>
            </a:r>
            <a:r>
              <a:rPr lang="ko-KR" altLang="en-US" sz="1400" dirty="0" err="1"/>
              <a:t>ㄴ</a:t>
            </a:r>
            <a:r>
              <a:rPr lang="ko-KR" altLang="en-US" sz="1400" dirty="0"/>
              <a:t> 재학증명서 </a:t>
            </a:r>
            <a:r>
              <a:rPr lang="en-US" altLang="ko-KR" sz="1400" dirty="0"/>
              <a:t>/</a:t>
            </a:r>
            <a:r>
              <a:rPr lang="ko-KR" altLang="en-US" sz="1400" dirty="0"/>
              <a:t> 사업자 등록증</a:t>
            </a:r>
            <a:r>
              <a:rPr lang="en-US" altLang="ko-KR" sz="1400" dirty="0"/>
              <a:t>(</a:t>
            </a:r>
            <a:r>
              <a:rPr lang="ko-KR" altLang="en-US" sz="1400" dirty="0"/>
              <a:t>한성대학교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문자연동 신청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https://www.ppurio.com/send-api/info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신청 후 </a:t>
            </a:r>
            <a:r>
              <a:rPr lang="ko-KR" altLang="en-US" sz="1400" dirty="0" err="1"/>
              <a:t>어드민</a:t>
            </a:r>
            <a:r>
              <a:rPr lang="ko-KR" altLang="en-US" sz="1400" dirty="0"/>
              <a:t> 승인이 되면 연동개발</a:t>
            </a:r>
            <a:r>
              <a:rPr lang="en-US" altLang="ko-KR" sz="1400" dirty="0"/>
              <a:t>API </a:t>
            </a:r>
            <a:r>
              <a:rPr lang="ko-KR" altLang="en-US" sz="1400" dirty="0"/>
              <a:t>문서 확인</a:t>
            </a:r>
            <a:endParaRPr lang="en-US" altLang="ko-KR" sz="1400" dirty="0"/>
          </a:p>
          <a:p>
            <a:r>
              <a:rPr lang="en-US" altLang="ko-KR" sz="1400" dirty="0"/>
              <a:t>      - </a:t>
            </a:r>
            <a:r>
              <a:rPr lang="ko-KR" altLang="en-US" sz="1400" dirty="0"/>
              <a:t>개발 가이드</a:t>
            </a:r>
            <a:endParaRPr lang="en-US" altLang="ko-KR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ㄴ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www.ppurio.com</a:t>
            </a:r>
            <a:r>
              <a:rPr lang="en-US" altLang="ko-KR" sz="1400" dirty="0"/>
              <a:t>/send-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/guide</a:t>
            </a:r>
          </a:p>
          <a:p>
            <a:r>
              <a:rPr lang="en-US" altLang="ko-KR" sz="1400" dirty="0"/>
              <a:t>      - </a:t>
            </a:r>
            <a:r>
              <a:rPr lang="ko-KR" altLang="en-US" sz="1400" dirty="0"/>
              <a:t>샘플 코드 확인 가능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ㄴ</a:t>
            </a:r>
            <a:r>
              <a:rPr lang="ko-KR" altLang="en-US" sz="1400" dirty="0"/>
              <a:t> </a:t>
            </a:r>
            <a:r>
              <a:rPr lang="en-US" altLang="ko-KR" sz="1400" dirty="0">
                <a:hlinkClick r:id="rId3"/>
              </a:rPr>
              <a:t>https://www.ppurio.com/send-api/develop</a:t>
            </a:r>
            <a:endParaRPr lang="en-US" altLang="ko-KR" sz="1400" dirty="0"/>
          </a:p>
          <a:p>
            <a:r>
              <a:rPr lang="en-US" altLang="ko-KR" sz="1400" dirty="0"/>
              <a:t>      - swagger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통한 테스트 가능</a:t>
            </a:r>
          </a:p>
        </p:txBody>
      </p:sp>
      <p:sp>
        <p:nvSpPr>
          <p:cNvPr id="37" name="텍스트 개체 틀 20">
            <a:extLst>
              <a:ext uri="{FF2B5EF4-FFF2-40B4-BE49-F238E27FC236}">
                <a16:creationId xmlns:a16="http://schemas.microsoft.com/office/drawing/2014/main" id="{130A42EA-9037-22CC-FA75-09B36C29AC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웹에 접속하지 않고 원하는 시점에 </a:t>
            </a:r>
            <a:r>
              <a:rPr lang="en" altLang="ko-KR" dirty="0"/>
              <a:t>API</a:t>
            </a:r>
            <a:r>
              <a:rPr lang="ko-KR" altLang="en-US" dirty="0"/>
              <a:t>연동을 통해 문자를 자동으로 발송하는 서비스입니다 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72DCA9-8BF8-8CCF-E999-D8E0A148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891" y="1721893"/>
            <a:ext cx="7105911" cy="18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89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/>
              <a:t>개발 가이드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B02975-36AB-AFE8-5906-703D86DE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1" y="1613241"/>
            <a:ext cx="5370950" cy="5426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406C4-45B5-7FE8-AFBB-AF616F4D671E}"/>
              </a:ext>
            </a:extLst>
          </p:cNvPr>
          <p:cNvSpPr txBox="1"/>
          <p:nvPr/>
        </p:nvSpPr>
        <p:spPr>
          <a:xfrm>
            <a:off x="1000515" y="1025985"/>
            <a:ext cx="633347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개발 가이드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www.ppurio.com</a:t>
            </a:r>
            <a:r>
              <a:rPr lang="en-US" altLang="ko-KR" dirty="0"/>
              <a:t>/send-</a:t>
            </a:r>
            <a:r>
              <a:rPr lang="en-US" altLang="ko-KR" dirty="0" err="1"/>
              <a:t>api</a:t>
            </a:r>
            <a:r>
              <a:rPr lang="en-US" altLang="ko-KR" dirty="0"/>
              <a:t>/guide</a:t>
            </a:r>
          </a:p>
        </p:txBody>
      </p:sp>
    </p:spTree>
    <p:extLst>
      <p:ext uri="{BB962C8B-B14F-4D97-AF65-F5344CB8AC3E}">
        <p14:creationId xmlns:p14="http://schemas.microsoft.com/office/powerpoint/2010/main" val="352928845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/>
              <a:t>샘플코드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027027-2BAE-0C00-0BD8-378BBED41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99" y="1762796"/>
            <a:ext cx="7690212" cy="5276766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C5D6CAA-7860-DAC1-EB97-1A1D2BDB6DBC}"/>
              </a:ext>
            </a:extLst>
          </p:cNvPr>
          <p:cNvSpPr/>
          <p:nvPr/>
        </p:nvSpPr>
        <p:spPr>
          <a:xfrm>
            <a:off x="5201158" y="1762796"/>
            <a:ext cx="479395" cy="4605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4">
            <a:extLst>
              <a:ext uri="{FF2B5EF4-FFF2-40B4-BE49-F238E27FC236}">
                <a16:creationId xmlns:a16="http://schemas.microsoft.com/office/drawing/2014/main" id="{3A9B2DE9-980A-C3BF-13AB-30BB7DA891D0}"/>
              </a:ext>
            </a:extLst>
          </p:cNvPr>
          <p:cNvSpPr/>
          <p:nvPr/>
        </p:nvSpPr>
        <p:spPr>
          <a:xfrm>
            <a:off x="5255384" y="1485797"/>
            <a:ext cx="312821" cy="248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C5B09-9E6B-1250-9AAE-9A4D793597BE}"/>
              </a:ext>
            </a:extLst>
          </p:cNvPr>
          <p:cNvSpPr txBox="1"/>
          <p:nvPr/>
        </p:nvSpPr>
        <p:spPr>
          <a:xfrm>
            <a:off x="1175879" y="1071225"/>
            <a:ext cx="697230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샘플 코드 확인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https://www.ppurio.com/send-api/develop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E39F93-97CE-BE54-A332-DB5889969A70}"/>
              </a:ext>
            </a:extLst>
          </p:cNvPr>
          <p:cNvSpPr/>
          <p:nvPr/>
        </p:nvSpPr>
        <p:spPr>
          <a:xfrm>
            <a:off x="2699359" y="4534422"/>
            <a:ext cx="582460" cy="14404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71689-4A5A-8A4F-A501-1DA75702E268}"/>
              </a:ext>
            </a:extLst>
          </p:cNvPr>
          <p:cNvSpPr/>
          <p:nvPr/>
        </p:nvSpPr>
        <p:spPr>
          <a:xfrm>
            <a:off x="2699359" y="5000710"/>
            <a:ext cx="582460" cy="14404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33468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en-US" altLang="ko-KR" dirty="0"/>
              <a:t>Swagger</a:t>
            </a:r>
            <a:r>
              <a:rPr lang="ko-KR" altLang="en-US" dirty="0"/>
              <a:t> 테스트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C07B2-FADF-61CA-993D-20734609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69" y="904975"/>
            <a:ext cx="9010236" cy="621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ED058F-C7A1-2A38-93CF-F0529E79043B}"/>
              </a:ext>
            </a:extLst>
          </p:cNvPr>
          <p:cNvSpPr/>
          <p:nvPr/>
        </p:nvSpPr>
        <p:spPr>
          <a:xfrm>
            <a:off x="2530257" y="4196220"/>
            <a:ext cx="582460" cy="14404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781B3A-02D9-8C90-6BE7-6C91DDBED382}"/>
              </a:ext>
            </a:extLst>
          </p:cNvPr>
          <p:cNvSpPr/>
          <p:nvPr/>
        </p:nvSpPr>
        <p:spPr>
          <a:xfrm>
            <a:off x="2530257" y="4780768"/>
            <a:ext cx="582460" cy="14404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8423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/>
              <a:t>실무 개발 계획 소개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83999174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제목 17"/>
          <p:cNvSpPr txBox="1">
            <a:spLocks noGrp="1"/>
          </p:cNvSpPr>
          <p:nvPr>
            <p:ph type="title"/>
          </p:nvPr>
        </p:nvSpPr>
        <p:spPr>
          <a:xfrm>
            <a:off x="634741" y="1670991"/>
            <a:ext cx="7992889" cy="716612"/>
          </a:xfrm>
          <a:prstGeom prst="rect">
            <a:avLst/>
          </a:prstGeom>
        </p:spPr>
        <p:txBody>
          <a:bodyPr/>
          <a:lstStyle/>
          <a:p>
            <a:r>
              <a:t>감사합니다.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277"/>
            <a:ext cx="10695700" cy="5994908"/>
          </a:xfrm>
          <a:prstGeom prst="rect">
            <a:avLst/>
          </a:prstGeom>
        </p:spPr>
      </p:pic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lang="ko-KR" altLang="en-US" dirty="0" err="1"/>
              <a:t>기업개요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3995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제목 20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dirty="0" err="1"/>
              <a:t>연혁</a:t>
            </a:r>
            <a:endParaRPr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92276"/>
            <a:ext cx="10693400" cy="59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7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제목 19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t>사업 영역</a:t>
            </a:r>
          </a:p>
        </p:txBody>
      </p:sp>
      <p:sp>
        <p:nvSpPr>
          <p:cNvPr id="333" name="텍스트 개체 틀 20"/>
          <p:cNvSpPr txBox="1">
            <a:spLocks noGrp="1"/>
          </p:cNvSpPr>
          <p:nvPr>
            <p:ph type="body" sz="quarter" idx="1"/>
          </p:nvPr>
        </p:nvSpPr>
        <p:spPr>
          <a:xfrm>
            <a:off x="176398" y="1058400"/>
            <a:ext cx="10309388" cy="4680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 err="1"/>
              <a:t>다우기술은</a:t>
            </a:r>
            <a:r>
              <a:rPr dirty="0"/>
              <a:t> </a:t>
            </a:r>
            <a:r>
              <a:rPr dirty="0" err="1"/>
              <a:t>온오프라인</a:t>
            </a:r>
            <a:r>
              <a:rPr dirty="0"/>
              <a:t> </a:t>
            </a:r>
            <a:r>
              <a:rPr dirty="0" err="1"/>
              <a:t>마케팅</a:t>
            </a:r>
            <a:r>
              <a:rPr dirty="0"/>
              <a:t> </a:t>
            </a:r>
            <a:r>
              <a:rPr dirty="0" err="1"/>
              <a:t>툴을</a:t>
            </a:r>
            <a:r>
              <a:rPr dirty="0"/>
              <a:t> </a:t>
            </a:r>
            <a:r>
              <a:rPr dirty="0" err="1"/>
              <a:t>제공하는</a:t>
            </a:r>
            <a:r>
              <a:rPr dirty="0"/>
              <a:t> '</a:t>
            </a:r>
            <a:r>
              <a:rPr lang="en-US" dirty="0"/>
              <a:t>Business </a:t>
            </a:r>
            <a:r>
              <a:rPr lang="en-US" dirty="0" err="1"/>
              <a:t>Marketing</a:t>
            </a:r>
            <a:r>
              <a:rPr dirty="0" err="1"/>
              <a:t>사업</a:t>
            </a:r>
            <a:r>
              <a:rPr dirty="0"/>
              <a:t>', </a:t>
            </a:r>
            <a:r>
              <a:rPr dirty="0" err="1"/>
              <a:t>전자상거래를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'Commerce </a:t>
            </a:r>
            <a:r>
              <a:rPr dirty="0" err="1"/>
              <a:t>사업</a:t>
            </a:r>
            <a:r>
              <a:rPr dirty="0"/>
              <a:t>', </a:t>
            </a:r>
            <a:br>
              <a:rPr dirty="0"/>
            </a:br>
            <a:r>
              <a:rPr dirty="0" err="1"/>
              <a:t>최상의</a:t>
            </a:r>
            <a:r>
              <a:rPr dirty="0"/>
              <a:t> </a:t>
            </a:r>
            <a:r>
              <a:rPr dirty="0" err="1"/>
              <a:t>기업</a:t>
            </a:r>
            <a:r>
              <a:rPr dirty="0"/>
              <a:t> </a:t>
            </a:r>
            <a:r>
              <a:rPr dirty="0" err="1"/>
              <a:t>인프라를</a:t>
            </a:r>
            <a:r>
              <a:rPr dirty="0"/>
              <a:t> </a:t>
            </a:r>
            <a:r>
              <a:rPr dirty="0" err="1"/>
              <a:t>제공하는</a:t>
            </a:r>
            <a:r>
              <a:rPr dirty="0"/>
              <a:t> 'Biz Infra </a:t>
            </a:r>
            <a:r>
              <a:rPr dirty="0" err="1"/>
              <a:t>사업</a:t>
            </a:r>
            <a:r>
              <a:rPr dirty="0"/>
              <a:t>', 'Financial IT </a:t>
            </a:r>
            <a:r>
              <a:rPr dirty="0" err="1"/>
              <a:t>사업'을</a:t>
            </a:r>
            <a:r>
              <a:rPr dirty="0"/>
              <a:t> </a:t>
            </a:r>
            <a:r>
              <a:rPr dirty="0" err="1"/>
              <a:t>통하여</a:t>
            </a:r>
            <a:r>
              <a:rPr dirty="0"/>
              <a:t> </a:t>
            </a:r>
            <a:r>
              <a:rPr dirty="0" err="1"/>
              <a:t>언제</a:t>
            </a:r>
            <a:r>
              <a:rPr dirty="0"/>
              <a:t> </a:t>
            </a:r>
            <a:r>
              <a:rPr dirty="0" err="1"/>
              <a:t>어디서나</a:t>
            </a:r>
            <a:r>
              <a:rPr dirty="0"/>
              <a:t> </a:t>
            </a:r>
            <a:r>
              <a:rPr dirty="0" err="1"/>
              <a:t>고객의</a:t>
            </a:r>
            <a:r>
              <a:rPr dirty="0"/>
              <a:t> </a:t>
            </a:r>
            <a:r>
              <a:rPr dirty="0" err="1"/>
              <a:t>비즈니스와</a:t>
            </a:r>
            <a:r>
              <a:rPr dirty="0"/>
              <a:t> </a:t>
            </a:r>
            <a:r>
              <a:rPr dirty="0" err="1"/>
              <a:t>함께하고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334" name="텍스트 개체 틀 21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온/오프라인 기업이 고객과 소통할 수 있는 </a:t>
            </a:r>
            <a:br/>
            <a:r>
              <a:t>다양한 마케팅 툴을 제공하고 있습니다. </a:t>
            </a:r>
          </a:p>
        </p:txBody>
      </p:sp>
      <p:sp>
        <p:nvSpPr>
          <p:cNvPr id="335" name="텍스트 개체 틀 22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</a:lvl1pPr>
          </a:lstStyle>
          <a:p>
            <a:r>
              <a:t>중소기업과 자영업자를 위한 마케팅 파트너</a:t>
            </a:r>
          </a:p>
        </p:txBody>
      </p:sp>
      <p:sp>
        <p:nvSpPr>
          <p:cNvPr id="336" name="텍스트 개체 틀 23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One-Stop 온라인 커머스 플랫폼</a:t>
            </a:r>
          </a:p>
        </p:txBody>
      </p:sp>
      <p:sp>
        <p:nvSpPr>
          <p:cNvPr id="337" name="텍스트 개체 틀 24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907313">
              <a:spcBef>
                <a:spcPts val="900"/>
              </a:spcBef>
              <a:defRPr sz="800"/>
            </a:pPr>
            <a:r>
              <a:t>온라인 커머스 시장 성장에 발맞추어</a:t>
            </a:r>
            <a:br/>
            <a:r>
              <a:t>온라인 판매자를 위한 다양한 서비스를</a:t>
            </a:r>
            <a:br/>
            <a:r>
              <a:t>제공하고 있습니다.</a:t>
            </a:r>
          </a:p>
        </p:txBody>
      </p:sp>
      <p:sp>
        <p:nvSpPr>
          <p:cNvPr id="338" name="텍스트 개체 틀 1"/>
          <p:cNvSpPr>
            <a:spLocks noGrp="1"/>
          </p:cNvSpPr>
          <p:nvPr>
            <p:ph type="body" idx="25"/>
          </p:nvPr>
        </p:nvSpPr>
        <p:spPr>
          <a:xfrm>
            <a:off x="539996" y="6188079"/>
            <a:ext cx="3485253" cy="2700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기업이 필요한 인프라와 업무용 서비스</a:t>
            </a:r>
          </a:p>
        </p:txBody>
      </p:sp>
      <p:sp>
        <p:nvSpPr>
          <p:cNvPr id="339" name="텍스트 개체 틀 2"/>
          <p:cNvSpPr>
            <a:spLocks noGrp="1"/>
          </p:cNvSpPr>
          <p:nvPr>
            <p:ph type="body" idx="26"/>
          </p:nvPr>
        </p:nvSpPr>
        <p:spPr>
          <a:xfrm>
            <a:off x="540000" y="6436255"/>
            <a:ext cx="3579513" cy="478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/>
              <a:t>오랜</a:t>
            </a:r>
            <a:r>
              <a:rPr dirty="0"/>
              <a:t> </a:t>
            </a:r>
            <a:r>
              <a:rPr dirty="0" err="1"/>
              <a:t>IT서비스</a:t>
            </a:r>
            <a:r>
              <a:rPr dirty="0"/>
              <a:t> </a:t>
            </a:r>
            <a:r>
              <a:rPr dirty="0" err="1"/>
              <a:t>경력과</a:t>
            </a:r>
            <a:r>
              <a:rPr dirty="0"/>
              <a:t> </a:t>
            </a:r>
            <a:r>
              <a:rPr dirty="0" err="1"/>
              <a:t>연구를</a:t>
            </a:r>
            <a:r>
              <a:rPr dirty="0"/>
              <a:t> </a:t>
            </a:r>
            <a:r>
              <a:rPr dirty="0" err="1"/>
              <a:t>바탕으로</a:t>
            </a:r>
            <a:r>
              <a:rPr dirty="0"/>
              <a:t> </a:t>
            </a:r>
            <a:r>
              <a:rPr dirty="0" err="1"/>
              <a:t>자체</a:t>
            </a:r>
            <a:r>
              <a:rPr dirty="0"/>
              <a:t> </a:t>
            </a:r>
            <a:r>
              <a:rPr dirty="0" err="1"/>
              <a:t>개발한</a:t>
            </a:r>
            <a:r>
              <a:rPr dirty="0"/>
              <a:t> </a:t>
            </a:r>
            <a:br>
              <a:rPr dirty="0"/>
            </a:br>
            <a:r>
              <a:rPr dirty="0" err="1"/>
              <a:t>서비스를</a:t>
            </a:r>
            <a:r>
              <a:rPr dirty="0"/>
              <a:t> </a:t>
            </a:r>
            <a:r>
              <a:rPr dirty="0" err="1"/>
              <a:t>제공하고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340" name="텍스트 개체 틀 3"/>
          <p:cNvSpPr>
            <a:spLocks noGrp="1"/>
          </p:cNvSpPr>
          <p:nvPr>
            <p:ph type="body" idx="27"/>
          </p:nvPr>
        </p:nvSpPr>
        <p:spPr>
          <a:xfrm>
            <a:off x="6862712" y="6148827"/>
            <a:ext cx="3201811" cy="2700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금융 IT 전문 서비스</a:t>
            </a:r>
          </a:p>
        </p:txBody>
      </p:sp>
      <p:sp>
        <p:nvSpPr>
          <p:cNvPr id="341" name="텍스트 개체 틀 4"/>
          <p:cNvSpPr>
            <a:spLocks noGrp="1"/>
          </p:cNvSpPr>
          <p:nvPr>
            <p:ph type="body" idx="28"/>
          </p:nvPr>
        </p:nvSpPr>
        <p:spPr>
          <a:xfrm>
            <a:off x="6362837" y="6458084"/>
            <a:ext cx="3711350" cy="478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/>
              <a:t>국내</a:t>
            </a:r>
            <a:r>
              <a:rPr dirty="0"/>
              <a:t> </a:t>
            </a:r>
            <a:r>
              <a:rPr dirty="0" err="1"/>
              <a:t>시장점유율</a:t>
            </a:r>
            <a:r>
              <a:rPr dirty="0"/>
              <a:t> 1위 </a:t>
            </a:r>
            <a:r>
              <a:rPr dirty="0" err="1"/>
              <a:t>키움증권</a:t>
            </a:r>
            <a:r>
              <a:rPr dirty="0"/>
              <a:t> 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운영</a:t>
            </a:r>
            <a:r>
              <a:rPr dirty="0"/>
              <a:t> </a:t>
            </a:r>
            <a:r>
              <a:rPr dirty="0" err="1"/>
              <a:t>노하우로</a:t>
            </a:r>
            <a:br>
              <a:rPr dirty="0"/>
            </a:br>
            <a:r>
              <a:rPr dirty="0" err="1"/>
              <a:t>국내·외</a:t>
            </a:r>
            <a:r>
              <a:rPr dirty="0"/>
              <a:t> BFSI(</a:t>
            </a:r>
            <a:r>
              <a:rPr dirty="0" err="1"/>
              <a:t>은행</a:t>
            </a:r>
            <a:r>
              <a:rPr dirty="0"/>
              <a:t>, </a:t>
            </a:r>
            <a:r>
              <a:rPr dirty="0" err="1"/>
              <a:t>금융</a:t>
            </a:r>
            <a:r>
              <a:rPr dirty="0"/>
              <a:t>, </a:t>
            </a:r>
            <a:r>
              <a:rPr dirty="0" err="1"/>
              <a:t>보험</a:t>
            </a:r>
            <a:r>
              <a:rPr dirty="0"/>
              <a:t>) </a:t>
            </a:r>
            <a:r>
              <a:rPr dirty="0" err="1"/>
              <a:t>고객에게</a:t>
            </a:r>
            <a:r>
              <a:rPr dirty="0"/>
              <a:t> </a:t>
            </a:r>
            <a:r>
              <a:rPr dirty="0" err="1"/>
              <a:t>안정적인</a:t>
            </a:r>
            <a:r>
              <a:rPr dirty="0"/>
              <a:t> </a:t>
            </a:r>
            <a:r>
              <a:rPr dirty="0" err="1"/>
              <a:t>서비스를</a:t>
            </a:r>
            <a:r>
              <a:rPr dirty="0"/>
              <a:t> </a:t>
            </a:r>
            <a:r>
              <a:rPr dirty="0" err="1"/>
              <a:t>제공합니다</a:t>
            </a:r>
            <a:r>
              <a:rPr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4" y="3264972"/>
            <a:ext cx="602032" cy="204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49" y="3313582"/>
            <a:ext cx="757632" cy="155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49" y="3566943"/>
            <a:ext cx="399491" cy="185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4" y="3587710"/>
            <a:ext cx="551250" cy="187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52" y="3357485"/>
            <a:ext cx="559671" cy="1380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50" y="3560344"/>
            <a:ext cx="1171873" cy="1974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3314066"/>
            <a:ext cx="344372" cy="206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4" y="7073697"/>
            <a:ext cx="1008851" cy="2205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92" y="6856553"/>
            <a:ext cx="952481" cy="1513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4" y="6855645"/>
            <a:ext cx="1055442" cy="1500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756" y="6855646"/>
            <a:ext cx="697767" cy="2180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제목 19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t>다우키움 그룹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72873"/>
            <a:ext cx="10693400" cy="59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9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제목 19"/>
          <p:cNvSpPr txBox="1">
            <a:spLocks noGrp="1"/>
          </p:cNvSpPr>
          <p:nvPr>
            <p:ph type="title"/>
          </p:nvPr>
        </p:nvSpPr>
        <p:spPr>
          <a:xfrm>
            <a:off x="176398" y="516938"/>
            <a:ext cx="10309388" cy="509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000"/>
            </a:lvl1pPr>
          </a:lstStyle>
          <a:p>
            <a:r>
              <a:rPr dirty="0" err="1"/>
              <a:t>다우키움</a:t>
            </a:r>
            <a:r>
              <a:rPr dirty="0"/>
              <a:t> </a:t>
            </a:r>
            <a:r>
              <a:rPr dirty="0" err="1"/>
              <a:t>그룹</a:t>
            </a:r>
            <a:endParaRPr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729"/>
            <a:ext cx="10693400" cy="59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085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텍스트 개체 틀 3"/>
          <p:cNvSpPr txBox="1">
            <a:spLocks noGrp="1"/>
          </p:cNvSpPr>
          <p:nvPr>
            <p:ph type="body" sz="quarter" idx="1"/>
          </p:nvPr>
        </p:nvSpPr>
        <p:spPr>
          <a:xfrm>
            <a:off x="633599" y="2516400"/>
            <a:ext cx="7992000" cy="10872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rPr lang="ko-KR" altLang="en-US" sz="3500" dirty="0"/>
              <a:t>다우기술 서비스 소개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512282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1284</Words>
  <Application>Microsoft Macintosh PowerPoint</Application>
  <PresentationFormat>사용자 지정</PresentationFormat>
  <Paragraphs>263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다키 B</vt:lpstr>
      <vt:lpstr>다키 L</vt:lpstr>
      <vt:lpstr>다키 M</vt:lpstr>
      <vt:lpstr>다키 M Title</vt:lpstr>
      <vt:lpstr>Daki L</vt:lpstr>
      <vt:lpstr>Daki M</vt:lpstr>
      <vt:lpstr>맑은 고딕</vt:lpstr>
      <vt:lpstr>Noto Sans KR</vt:lpstr>
      <vt:lpstr>Arial</vt:lpstr>
      <vt:lpstr>Calibri</vt:lpstr>
      <vt:lpstr>Wingdings</vt:lpstr>
      <vt:lpstr>Office 테마</vt:lpstr>
      <vt:lpstr>PowerPoint 프레젠테이션</vt:lpstr>
      <vt:lpstr>저에 대해서</vt:lpstr>
      <vt:lpstr>PowerPoint 프레젠테이션</vt:lpstr>
      <vt:lpstr>기업개요</vt:lpstr>
      <vt:lpstr>연혁</vt:lpstr>
      <vt:lpstr>사업 영역</vt:lpstr>
      <vt:lpstr>다우키움 그룹</vt:lpstr>
      <vt:lpstr>다우키움 그룹</vt:lpstr>
      <vt:lpstr>PowerPoint 프레젠테이션</vt:lpstr>
      <vt:lpstr>서비스 소개 | 뿌리오</vt:lpstr>
      <vt:lpstr>서비스 소개 | 뿌리오</vt:lpstr>
      <vt:lpstr>서비스 소개 | 비즈뿌리오</vt:lpstr>
      <vt:lpstr>서비스 소개 | 비즈뿌리오</vt:lpstr>
      <vt:lpstr>서비스 소개 | 뿌리오vs비즈뿌리오</vt:lpstr>
      <vt:lpstr>PowerPoint 프레젠테이션</vt:lpstr>
      <vt:lpstr>서비스 구조 | Service Layer Architecture</vt:lpstr>
      <vt:lpstr>서비스 구조 | 기술 스택 상세</vt:lpstr>
      <vt:lpstr>PowerPoint 프레젠테이션</vt:lpstr>
      <vt:lpstr>AI 이슈 | 문자에 어울리는 이미지 생성</vt:lpstr>
      <vt:lpstr>AI 이슈 | 문자에 어울리는 이미지 생성</vt:lpstr>
      <vt:lpstr>AI 이슈 | 문자에 어울리는 이미지 생성</vt:lpstr>
      <vt:lpstr>AI 이슈 | 뿌리오 챗봇</vt:lpstr>
      <vt:lpstr>AI 이슈 | 뿌리오 챗봇</vt:lpstr>
      <vt:lpstr>AI 이슈 | 뿌리오 챗봇</vt:lpstr>
      <vt:lpstr>AI 이슈 | 뿌리오 챗봇</vt:lpstr>
      <vt:lpstr>PowerPoint 프레젠테이션</vt:lpstr>
      <vt:lpstr> 프로젝트 주제</vt:lpstr>
      <vt:lpstr> 프로젝트 주제</vt:lpstr>
      <vt:lpstr>PowerPoint 프레젠테이션</vt:lpstr>
      <vt:lpstr>뿌리오 문자연동 API</vt:lpstr>
      <vt:lpstr>개발 가이드</vt:lpstr>
      <vt:lpstr>샘플코드</vt:lpstr>
      <vt:lpstr>Swagger 테스트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daou</dc:creator>
  <cp:lastModifiedBy>Jin Keumsik</cp:lastModifiedBy>
  <cp:revision>314</cp:revision>
  <dcterms:modified xsi:type="dcterms:W3CDTF">2024-09-10T00:47:32Z</dcterms:modified>
</cp:coreProperties>
</file>